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19"/>
  </p:notesMasterIdLst>
  <p:handoutMasterIdLst>
    <p:handoutMasterId r:id="rId20"/>
  </p:handoutMasterIdLst>
  <p:sldIdLst>
    <p:sldId id="339" r:id="rId5"/>
    <p:sldId id="316" r:id="rId6"/>
    <p:sldId id="320" r:id="rId7"/>
    <p:sldId id="335" r:id="rId8"/>
    <p:sldId id="318" r:id="rId9"/>
    <p:sldId id="321" r:id="rId10"/>
    <p:sldId id="323" r:id="rId11"/>
    <p:sldId id="325" r:id="rId12"/>
    <p:sldId id="337" r:id="rId13"/>
    <p:sldId id="338" r:id="rId14"/>
    <p:sldId id="327" r:id="rId15"/>
    <p:sldId id="328" r:id="rId16"/>
    <p:sldId id="330" r:id="rId17"/>
    <p:sldId id="334"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D"/>
    <a:srgbClr val="519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714" autoAdjust="0"/>
  </p:normalViewPr>
  <p:slideViewPr>
    <p:cSldViewPr snapToGrid="0" showGuides="1">
      <p:cViewPr varScale="1">
        <p:scale>
          <a:sx n="82" d="100"/>
          <a:sy n="82" d="100"/>
        </p:scale>
        <p:origin x="1854" y="90"/>
      </p:cViewPr>
      <p:guideLst/>
    </p:cSldViewPr>
  </p:slideViewPr>
  <p:outlineViewPr>
    <p:cViewPr>
      <p:scale>
        <a:sx n="25" d="100"/>
        <a:sy n="25" d="100"/>
      </p:scale>
      <p:origin x="0" y="-11508"/>
    </p:cViewPr>
  </p:outlineViewPr>
  <p:notesTextViewPr>
    <p:cViewPr>
      <p:scale>
        <a:sx n="1" d="1"/>
        <a:sy n="1" d="1"/>
      </p:scale>
      <p:origin x="0" y="0"/>
    </p:cViewPr>
  </p:notesTextViewPr>
  <p:sorterViewPr>
    <p:cViewPr>
      <p:scale>
        <a:sx n="90" d="100"/>
        <a:sy n="90" d="100"/>
      </p:scale>
      <p:origin x="0" y="-3984"/>
    </p:cViewPr>
  </p:sorterViewPr>
  <p:notesViewPr>
    <p:cSldViewPr snapToGrid="0" showGuides="1">
      <p:cViewPr varScale="1">
        <p:scale>
          <a:sx n="63" d="100"/>
          <a:sy n="63" d="100"/>
        </p:scale>
        <p:origin x="33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85B131-8CCB-488E-9198-8DE2CC68C3AC}" type="datetimeFigureOut">
              <a:rPr lang="cs-CZ" smtClean="0"/>
              <a:t>13.09.2022</a:t>
            </a:fld>
            <a:endParaRPr lang="cs-C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187459-450A-4E77-B80A-81A8961A0ADE}" type="slidenum">
              <a:rPr lang="cs-CZ" smtClean="0"/>
              <a:t>‹#›</a:t>
            </a:fld>
            <a:endParaRPr lang="cs-CZ"/>
          </a:p>
        </p:txBody>
      </p:sp>
    </p:spTree>
    <p:extLst>
      <p:ext uri="{BB962C8B-B14F-4D97-AF65-F5344CB8AC3E}">
        <p14:creationId xmlns:p14="http://schemas.microsoft.com/office/powerpoint/2010/main" val="31126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939E7-EA52-4F88-A472-896C8F7D4361}" type="datetimeFigureOut">
              <a:rPr lang="cs-CZ" smtClean="0"/>
              <a:t>13.09.2022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CA5AE-D2ED-430A-808E-B561E9B388AD}" type="slidenum">
              <a:rPr lang="cs-CZ" smtClean="0"/>
              <a:t>‹#›</a:t>
            </a:fld>
            <a:endParaRPr lang="cs-CZ"/>
          </a:p>
        </p:txBody>
      </p:sp>
    </p:spTree>
    <p:extLst>
      <p:ext uri="{BB962C8B-B14F-4D97-AF65-F5344CB8AC3E}">
        <p14:creationId xmlns:p14="http://schemas.microsoft.com/office/powerpoint/2010/main" val="174454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0CA5AE-D2ED-430A-808E-B561E9B388AD}" type="slidenum">
              <a:rPr lang="cs-CZ" smtClean="0"/>
              <a:t>3</a:t>
            </a:fld>
            <a:endParaRPr lang="cs-CZ"/>
          </a:p>
        </p:txBody>
      </p:sp>
    </p:spTree>
    <p:extLst>
      <p:ext uri="{BB962C8B-B14F-4D97-AF65-F5344CB8AC3E}">
        <p14:creationId xmlns:p14="http://schemas.microsoft.com/office/powerpoint/2010/main" val="19026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0CA5AE-D2ED-430A-808E-B561E9B388AD}" type="slidenum">
              <a:rPr lang="cs-CZ" smtClean="0"/>
              <a:t>8</a:t>
            </a:fld>
            <a:endParaRPr lang="cs-CZ"/>
          </a:p>
        </p:txBody>
      </p:sp>
    </p:spTree>
    <p:extLst>
      <p:ext uri="{BB962C8B-B14F-4D97-AF65-F5344CB8AC3E}">
        <p14:creationId xmlns:p14="http://schemas.microsoft.com/office/powerpoint/2010/main" val="863168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
        <p:nvSpPr>
          <p:cNvPr id="4" name="Text Placeholder 3"/>
          <p:cNvSpPr>
            <a:spLocks noGrp="1"/>
          </p:cNvSpPr>
          <p:nvPr>
            <p:ph type="body" sz="quarter" idx="10"/>
          </p:nvPr>
        </p:nvSpPr>
        <p:spPr>
          <a:xfrm>
            <a:off x="755650" y="2528888"/>
            <a:ext cx="3816350" cy="1800225"/>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spTree>
    <p:extLst>
      <p:ext uri="{BB962C8B-B14F-4D97-AF65-F5344CB8AC3E}">
        <p14:creationId xmlns:p14="http://schemas.microsoft.com/office/powerpoint/2010/main" val="127671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7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3"/>
          <p:cNvSpPr>
            <a:spLocks noGrp="1"/>
          </p:cNvSpPr>
          <p:nvPr>
            <p:ph type="body" sz="quarter" idx="10"/>
          </p:nvPr>
        </p:nvSpPr>
        <p:spPr>
          <a:xfrm>
            <a:off x="4572000" y="2528888"/>
            <a:ext cx="3816350" cy="1800225"/>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298134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 y="0"/>
            <a:ext cx="9129415" cy="6858000"/>
          </a:xfrm>
          <a:prstGeom prst="rect">
            <a:avLst/>
          </a:prstGeom>
        </p:spPr>
      </p:pic>
      <p:sp>
        <p:nvSpPr>
          <p:cNvPr id="4" name="Text Placeholder 3"/>
          <p:cNvSpPr>
            <a:spLocks noGrp="1"/>
          </p:cNvSpPr>
          <p:nvPr>
            <p:ph type="body" sz="quarter" idx="10"/>
          </p:nvPr>
        </p:nvSpPr>
        <p:spPr>
          <a:xfrm>
            <a:off x="4572000" y="2528888"/>
            <a:ext cx="3816350" cy="1800225"/>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584565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Náladová neutrální titulka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 y="0"/>
            <a:ext cx="9129415" cy="6858000"/>
          </a:xfrm>
          <a:prstGeom prst="rect">
            <a:avLst/>
          </a:prstGeom>
        </p:spPr>
      </p:pic>
      <p:sp>
        <p:nvSpPr>
          <p:cNvPr id="4" name="Text Placeholder 3"/>
          <p:cNvSpPr>
            <a:spLocks noGrp="1"/>
          </p:cNvSpPr>
          <p:nvPr>
            <p:ph type="body" sz="quarter" idx="10"/>
          </p:nvPr>
        </p:nvSpPr>
        <p:spPr>
          <a:xfrm>
            <a:off x="4572000" y="2528888"/>
            <a:ext cx="3816350" cy="1800225"/>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108305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16873" t="26532" r="9930"/>
          <a:stretch/>
        </p:blipFill>
        <p:spPr>
          <a:xfrm>
            <a:off x="1" y="0"/>
            <a:ext cx="9143999" cy="6858000"/>
          </a:xfrm>
          <a:prstGeom prst="rect">
            <a:avLst/>
          </a:prstGeom>
        </p:spPr>
      </p:pic>
      <p:sp>
        <p:nvSpPr>
          <p:cNvPr id="4" name="Text Placeholder 3"/>
          <p:cNvSpPr>
            <a:spLocks noGrp="1"/>
          </p:cNvSpPr>
          <p:nvPr>
            <p:ph type="body" sz="quarter" idx="10"/>
          </p:nvPr>
        </p:nvSpPr>
        <p:spPr>
          <a:xfrm>
            <a:off x="755650" y="2528887"/>
            <a:ext cx="3816350" cy="1800225"/>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124892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2_Náladová neutrální titulka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16873" t="26532" r="9930"/>
          <a:stretch/>
        </p:blipFill>
        <p:spPr>
          <a:xfrm>
            <a:off x="1" y="0"/>
            <a:ext cx="9143999" cy="6858000"/>
          </a:xfrm>
          <a:prstGeom prst="rect">
            <a:avLst/>
          </a:prstGeom>
        </p:spPr>
      </p:pic>
      <p:sp>
        <p:nvSpPr>
          <p:cNvPr id="4" name="Text Placeholder 3"/>
          <p:cNvSpPr>
            <a:spLocks noGrp="1"/>
          </p:cNvSpPr>
          <p:nvPr>
            <p:ph type="body" sz="quarter" idx="10"/>
          </p:nvPr>
        </p:nvSpPr>
        <p:spPr>
          <a:xfrm>
            <a:off x="755650" y="2528887"/>
            <a:ext cx="3816350" cy="1800225"/>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2870324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Náladová neutrální titulka 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4464" b="14286"/>
          <a:stretch/>
        </p:blipFill>
        <p:spPr>
          <a:xfrm>
            <a:off x="0" y="0"/>
            <a:ext cx="9144000" cy="6858000"/>
          </a:xfrm>
          <a:prstGeom prst="rect">
            <a:avLst/>
          </a:prstGeom>
        </p:spPr>
      </p:pic>
      <p:sp>
        <p:nvSpPr>
          <p:cNvPr id="4" name="Text Placeholder 3"/>
          <p:cNvSpPr>
            <a:spLocks noGrp="1"/>
          </p:cNvSpPr>
          <p:nvPr>
            <p:ph type="body" sz="quarter" idx="10"/>
          </p:nvPr>
        </p:nvSpPr>
        <p:spPr>
          <a:xfrm>
            <a:off x="4572000" y="2528887"/>
            <a:ext cx="3816350" cy="1800225"/>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447980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3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14464" b="14286"/>
          <a:stretch/>
        </p:blipFill>
        <p:spPr>
          <a:xfrm>
            <a:off x="0" y="0"/>
            <a:ext cx="9144000" cy="6858000"/>
          </a:xfrm>
          <a:prstGeom prst="rect">
            <a:avLst/>
          </a:prstGeom>
        </p:spPr>
      </p:pic>
      <p:sp>
        <p:nvSpPr>
          <p:cNvPr id="4" name="Text Placeholder 3"/>
          <p:cNvSpPr>
            <a:spLocks noGrp="1"/>
          </p:cNvSpPr>
          <p:nvPr>
            <p:ph type="body" sz="quarter" idx="10"/>
          </p:nvPr>
        </p:nvSpPr>
        <p:spPr>
          <a:xfrm>
            <a:off x="4572000" y="2528887"/>
            <a:ext cx="3816350" cy="1800225"/>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608563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r="11130" b="11823"/>
          <a:stretch/>
        </p:blipFill>
        <p:spPr>
          <a:xfrm>
            <a:off x="0" y="0"/>
            <a:ext cx="9144000" cy="6858000"/>
          </a:xfrm>
          <a:prstGeom prst="rect">
            <a:avLst/>
          </a:prstGeom>
        </p:spPr>
      </p:pic>
      <p:sp>
        <p:nvSpPr>
          <p:cNvPr id="4" name="Text Placeholder 3"/>
          <p:cNvSpPr>
            <a:spLocks noGrp="1"/>
          </p:cNvSpPr>
          <p:nvPr>
            <p:ph type="body" sz="quarter" idx="10"/>
          </p:nvPr>
        </p:nvSpPr>
        <p:spPr>
          <a:xfrm>
            <a:off x="755650" y="2528887"/>
            <a:ext cx="3816350" cy="1800225"/>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2519394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4_Náladová neutrální titulka 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r="11130" b="11823"/>
          <a:stretch/>
        </p:blipFill>
        <p:spPr>
          <a:xfrm>
            <a:off x="0" y="0"/>
            <a:ext cx="9144000" cy="6858000"/>
          </a:xfrm>
          <a:prstGeom prst="rect">
            <a:avLst/>
          </a:prstGeom>
        </p:spPr>
      </p:pic>
      <p:sp>
        <p:nvSpPr>
          <p:cNvPr id="4" name="Text Placeholder 3"/>
          <p:cNvSpPr>
            <a:spLocks noGrp="1"/>
          </p:cNvSpPr>
          <p:nvPr>
            <p:ph type="body" sz="quarter" idx="10"/>
          </p:nvPr>
        </p:nvSpPr>
        <p:spPr>
          <a:xfrm>
            <a:off x="755650" y="2528887"/>
            <a:ext cx="3816350" cy="1800225"/>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1735410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11849" t="5823" b="5605"/>
          <a:stretch/>
        </p:blipFill>
        <p:spPr>
          <a:xfrm>
            <a:off x="0" y="0"/>
            <a:ext cx="9144000" cy="6858001"/>
          </a:xfrm>
          <a:prstGeom prst="rect">
            <a:avLst/>
          </a:prstGeom>
        </p:spPr>
      </p:pic>
      <p:sp>
        <p:nvSpPr>
          <p:cNvPr id="4" name="Text Placeholder 3"/>
          <p:cNvSpPr>
            <a:spLocks noGrp="1"/>
          </p:cNvSpPr>
          <p:nvPr>
            <p:ph type="body" sz="quarter" idx="10"/>
          </p:nvPr>
        </p:nvSpPr>
        <p:spPr>
          <a:xfrm>
            <a:off x="4572000" y="2528888"/>
            <a:ext cx="3816350" cy="1800225"/>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252531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3"/>
          <p:cNvSpPr>
            <a:spLocks noGrp="1"/>
          </p:cNvSpPr>
          <p:nvPr>
            <p:ph type="body" sz="quarter" idx="10"/>
          </p:nvPr>
        </p:nvSpPr>
        <p:spPr>
          <a:xfrm>
            <a:off x="755650" y="2528888"/>
            <a:ext cx="3816350" cy="1800225"/>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3898165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5_Náladová neutrální titulka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11849" t="5823" b="5605"/>
          <a:stretch/>
        </p:blipFill>
        <p:spPr>
          <a:xfrm>
            <a:off x="0" y="0"/>
            <a:ext cx="9144000" cy="6858001"/>
          </a:xfrm>
          <a:prstGeom prst="rect">
            <a:avLst/>
          </a:prstGeom>
        </p:spPr>
      </p:pic>
      <p:sp>
        <p:nvSpPr>
          <p:cNvPr id="4" name="Text Placeholder 3"/>
          <p:cNvSpPr>
            <a:spLocks noGrp="1"/>
          </p:cNvSpPr>
          <p:nvPr>
            <p:ph type="body" sz="quarter" idx="10"/>
          </p:nvPr>
        </p:nvSpPr>
        <p:spPr>
          <a:xfrm>
            <a:off x="4572000" y="2528888"/>
            <a:ext cx="3816350" cy="1800225"/>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1074964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 y="1"/>
            <a:ext cx="9129415" cy="6858000"/>
          </a:xfrm>
          <a:prstGeom prst="rect">
            <a:avLst/>
          </a:prstGeom>
        </p:spPr>
      </p:pic>
      <p:sp>
        <p:nvSpPr>
          <p:cNvPr id="4" name="Text Placeholder 3"/>
          <p:cNvSpPr>
            <a:spLocks noGrp="1"/>
          </p:cNvSpPr>
          <p:nvPr>
            <p:ph type="body" sz="quarter" idx="10"/>
          </p:nvPr>
        </p:nvSpPr>
        <p:spPr>
          <a:xfrm>
            <a:off x="4572000" y="2528888"/>
            <a:ext cx="3816350" cy="1800225"/>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627218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6_Náladová neutrální titulka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 y="1"/>
            <a:ext cx="9129415" cy="6858000"/>
          </a:xfrm>
          <a:prstGeom prst="rect">
            <a:avLst/>
          </a:prstGeom>
        </p:spPr>
      </p:pic>
      <p:sp>
        <p:nvSpPr>
          <p:cNvPr id="4" name="Text Placeholder 3"/>
          <p:cNvSpPr>
            <a:spLocks noGrp="1"/>
          </p:cNvSpPr>
          <p:nvPr>
            <p:ph type="body" sz="quarter" idx="10"/>
          </p:nvPr>
        </p:nvSpPr>
        <p:spPr>
          <a:xfrm>
            <a:off x="4572000" y="2528888"/>
            <a:ext cx="3816350" cy="1800225"/>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2303752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 y="0"/>
            <a:ext cx="9129415" cy="6858000"/>
          </a:xfrm>
          <a:prstGeom prst="rect">
            <a:avLst/>
          </a:prstGeom>
        </p:spPr>
      </p:pic>
      <p:sp>
        <p:nvSpPr>
          <p:cNvPr id="4" name="Text Placeholder 3"/>
          <p:cNvSpPr>
            <a:spLocks noGrp="1"/>
          </p:cNvSpPr>
          <p:nvPr>
            <p:ph type="body" sz="quarter" idx="10"/>
          </p:nvPr>
        </p:nvSpPr>
        <p:spPr>
          <a:xfrm>
            <a:off x="755650" y="2528888"/>
            <a:ext cx="3816350" cy="1800225"/>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4086821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8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 y="0"/>
            <a:ext cx="9129415" cy="6858000"/>
          </a:xfrm>
          <a:prstGeom prst="rect">
            <a:avLst/>
          </a:prstGeom>
        </p:spPr>
      </p:pic>
      <p:sp>
        <p:nvSpPr>
          <p:cNvPr id="4" name="Text Placeholder 3"/>
          <p:cNvSpPr>
            <a:spLocks noGrp="1"/>
          </p:cNvSpPr>
          <p:nvPr>
            <p:ph type="body" sz="quarter" idx="10"/>
          </p:nvPr>
        </p:nvSpPr>
        <p:spPr>
          <a:xfrm>
            <a:off x="755650" y="2528888"/>
            <a:ext cx="3816350" cy="1800225"/>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4002767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 y="0"/>
            <a:ext cx="9129415" cy="6858000"/>
          </a:xfrm>
          <a:prstGeom prst="rect">
            <a:avLst/>
          </a:prstGeom>
        </p:spPr>
      </p:pic>
      <p:sp>
        <p:nvSpPr>
          <p:cNvPr id="4" name="Text Placeholder 3"/>
          <p:cNvSpPr>
            <a:spLocks noGrp="1"/>
          </p:cNvSpPr>
          <p:nvPr>
            <p:ph type="body" sz="quarter" idx="10"/>
          </p:nvPr>
        </p:nvSpPr>
        <p:spPr>
          <a:xfrm>
            <a:off x="4572000" y="2528888"/>
            <a:ext cx="3816350" cy="1785297"/>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2934694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9_Náladová neutrální titulka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 y="0"/>
            <a:ext cx="9129415" cy="6858000"/>
          </a:xfrm>
          <a:prstGeom prst="rect">
            <a:avLst/>
          </a:prstGeom>
        </p:spPr>
      </p:pic>
      <p:sp>
        <p:nvSpPr>
          <p:cNvPr id="4" name="Text Placeholder 3"/>
          <p:cNvSpPr>
            <a:spLocks noGrp="1"/>
          </p:cNvSpPr>
          <p:nvPr>
            <p:ph type="body" sz="quarter" idx="10"/>
          </p:nvPr>
        </p:nvSpPr>
        <p:spPr>
          <a:xfrm>
            <a:off x="4572000" y="2528888"/>
            <a:ext cx="3816350" cy="1785297"/>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558369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Nadpis a text">
    <p:spTree>
      <p:nvGrpSpPr>
        <p:cNvPr id="1" name=""/>
        <p:cNvGrpSpPr/>
        <p:nvPr/>
      </p:nvGrpSpPr>
      <p:grpSpPr>
        <a:xfrm>
          <a:off x="0" y="0"/>
          <a:ext cx="0" cy="0"/>
          <a:chOff x="0" y="0"/>
          <a:chExt cx="0" cy="0"/>
        </a:xfrm>
      </p:grpSpPr>
      <p:sp>
        <p:nvSpPr>
          <p:cNvPr id="2" name="Title 1"/>
          <p:cNvSpPr>
            <a:spLocks noGrp="1"/>
          </p:cNvSpPr>
          <p:nvPr>
            <p:ph type="title"/>
          </p:nvPr>
        </p:nvSpPr>
        <p:spPr>
          <a:xfrm>
            <a:off x="358775" y="228768"/>
            <a:ext cx="8426450" cy="1198979"/>
          </a:xfrm>
        </p:spPr>
        <p:txBody>
          <a:bodyPr>
            <a:normAutofit/>
          </a:bodyPr>
          <a:lstStyle>
            <a:lvl1pPr>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358775" y="1596190"/>
            <a:ext cx="8426450" cy="4636168"/>
          </a:xfrm>
        </p:spPr>
        <p:txBody>
          <a:bodyPr/>
          <a:lstStyle>
            <a:lvl1pPr>
              <a:defRPr sz="3000"/>
            </a:lvl1pPr>
            <a:lvl2pPr>
              <a:defRPr sz="2400"/>
            </a:lvl2pPr>
            <a:lvl3pPr>
              <a:defRPr sz="21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31199" y="6076131"/>
            <a:ext cx="634418" cy="540000"/>
          </a:xfrm>
          <a:prstGeom prst="rect">
            <a:avLst/>
          </a:prstGeom>
        </p:spPr>
      </p:pic>
    </p:spTree>
    <p:extLst>
      <p:ext uri="{BB962C8B-B14F-4D97-AF65-F5344CB8AC3E}">
        <p14:creationId xmlns:p14="http://schemas.microsoft.com/office/powerpoint/2010/main" val="361347855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26" userDrawn="1">
          <p15:clr>
            <a:srgbClr val="FBAE40"/>
          </p15:clr>
        </p15:guide>
        <p15:guide id="3" pos="553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dpis">
    <p:spTree>
      <p:nvGrpSpPr>
        <p:cNvPr id="1" name=""/>
        <p:cNvGrpSpPr/>
        <p:nvPr/>
      </p:nvGrpSpPr>
      <p:grpSpPr>
        <a:xfrm>
          <a:off x="0" y="0"/>
          <a:ext cx="0" cy="0"/>
          <a:chOff x="0" y="0"/>
          <a:chExt cx="0" cy="0"/>
        </a:xfrm>
      </p:grpSpPr>
      <p:sp>
        <p:nvSpPr>
          <p:cNvPr id="2" name="Title 1"/>
          <p:cNvSpPr>
            <a:spLocks noGrp="1"/>
          </p:cNvSpPr>
          <p:nvPr>
            <p:ph type="title"/>
          </p:nvPr>
        </p:nvSpPr>
        <p:spPr>
          <a:xfrm>
            <a:off x="358775" y="228768"/>
            <a:ext cx="8426450" cy="1198979"/>
          </a:xfrm>
        </p:spPr>
        <p:txBody>
          <a:bodyPr>
            <a:normAutofit/>
          </a:bodyPr>
          <a:lstStyle>
            <a:lvl1pPr>
              <a:defRPr sz="3000" b="1"/>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31199" y="6076131"/>
            <a:ext cx="634418" cy="540000"/>
          </a:xfrm>
          <a:prstGeom prst="rect">
            <a:avLst/>
          </a:prstGeom>
        </p:spPr>
      </p:pic>
    </p:spTree>
    <p:extLst>
      <p:ext uri="{BB962C8B-B14F-4D97-AF65-F5344CB8AC3E}">
        <p14:creationId xmlns:p14="http://schemas.microsoft.com/office/powerpoint/2010/main" val="3752333470"/>
      </p:ext>
    </p:extLst>
  </p:cSld>
  <p:clrMapOvr>
    <a:masterClrMapping/>
  </p:clrMapOvr>
  <p:extLst mod="1">
    <p:ext uri="{DCECCB84-F9BA-43D5-87BE-67443E8EF086}">
      <p15:sldGuideLst xmlns:p15="http://schemas.microsoft.com/office/powerpoint/2012/main">
        <p15:guide id="1" orient="horz" pos="2160">
          <p15:clr>
            <a:srgbClr val="FBAE40"/>
          </p15:clr>
        </p15:guide>
        <p15:guide id="2" pos="226">
          <p15:clr>
            <a:srgbClr val="FBAE40"/>
          </p15:clr>
        </p15:guide>
        <p15:guide id="3" pos="553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31199" y="6076131"/>
            <a:ext cx="634418" cy="540000"/>
          </a:xfrm>
          <a:prstGeom prst="rect">
            <a:avLst/>
          </a:prstGeom>
        </p:spPr>
      </p:pic>
    </p:spTree>
    <p:extLst>
      <p:ext uri="{BB962C8B-B14F-4D97-AF65-F5344CB8AC3E}">
        <p14:creationId xmlns:p14="http://schemas.microsoft.com/office/powerpoint/2010/main" val="3075306162"/>
      </p:ext>
    </p:extLst>
  </p:cSld>
  <p:clrMapOvr>
    <a:masterClrMapping/>
  </p:clrMapOvr>
  <p:extLst mod="1">
    <p:ext uri="{DCECCB84-F9BA-43D5-87BE-67443E8EF086}">
      <p15:sldGuideLst xmlns:p15="http://schemas.microsoft.com/office/powerpoint/2012/main">
        <p15:guide id="1" orient="horz" pos="2160">
          <p15:clr>
            <a:srgbClr val="FBAE40"/>
          </p15:clr>
        </p15:guide>
        <p15:guide id="2" pos="226">
          <p15:clr>
            <a:srgbClr val="FBAE40"/>
          </p15:clr>
        </p15:guide>
        <p15:guide id="3" pos="55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3"/>
          <p:cNvSpPr>
            <a:spLocks noGrp="1"/>
          </p:cNvSpPr>
          <p:nvPr>
            <p:ph type="body" sz="quarter" idx="10"/>
          </p:nvPr>
        </p:nvSpPr>
        <p:spPr>
          <a:xfrm>
            <a:off x="755650" y="2528888"/>
            <a:ext cx="3816350" cy="1800225"/>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288243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3"/>
          <p:cNvSpPr>
            <a:spLocks noGrp="1"/>
          </p:cNvSpPr>
          <p:nvPr>
            <p:ph type="body" sz="quarter" idx="10"/>
          </p:nvPr>
        </p:nvSpPr>
        <p:spPr>
          <a:xfrm>
            <a:off x="755650" y="2528888"/>
            <a:ext cx="3816350" cy="1800225"/>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194368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1" y="-1"/>
            <a:ext cx="9129416" cy="6858001"/>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199" y="6076131"/>
            <a:ext cx="634418" cy="540000"/>
          </a:xfrm>
          <a:prstGeom prst="rect">
            <a:avLst/>
          </a:prstGeom>
        </p:spPr>
      </p:pic>
      <p:sp>
        <p:nvSpPr>
          <p:cNvPr id="4" name="Text Placeholder 3"/>
          <p:cNvSpPr>
            <a:spLocks noGrp="1"/>
          </p:cNvSpPr>
          <p:nvPr>
            <p:ph type="body" sz="quarter" idx="10"/>
          </p:nvPr>
        </p:nvSpPr>
        <p:spPr>
          <a:xfrm>
            <a:off x="4572000" y="2528888"/>
            <a:ext cx="3816350" cy="1800225"/>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353304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Náladová neutrální titulka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1" y="-1"/>
            <a:ext cx="9129416" cy="6858001"/>
          </a:xfrm>
          <a:prstGeom prst="rect">
            <a:avLst/>
          </a:prstGeom>
        </p:spPr>
      </p:pic>
      <p:sp>
        <p:nvSpPr>
          <p:cNvPr id="4" name="Text Placeholder 3"/>
          <p:cNvSpPr>
            <a:spLocks noGrp="1"/>
          </p:cNvSpPr>
          <p:nvPr>
            <p:ph type="body" sz="quarter" idx="10"/>
          </p:nvPr>
        </p:nvSpPr>
        <p:spPr>
          <a:xfrm>
            <a:off x="4572000" y="2528888"/>
            <a:ext cx="3816350" cy="1800225"/>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85679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154"/>
            <a:ext cx="9144000" cy="6877154"/>
          </a:xfrm>
          <a:prstGeom prst="rect">
            <a:avLst/>
          </a:prstGeom>
        </p:spPr>
      </p:pic>
      <p:sp>
        <p:nvSpPr>
          <p:cNvPr id="4" name="Text Placeholder 3"/>
          <p:cNvSpPr>
            <a:spLocks noGrp="1"/>
          </p:cNvSpPr>
          <p:nvPr>
            <p:ph type="body" sz="quarter" idx="10"/>
          </p:nvPr>
        </p:nvSpPr>
        <p:spPr>
          <a:xfrm>
            <a:off x="755650" y="2528888"/>
            <a:ext cx="3816350" cy="1800225"/>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35027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154"/>
            <a:ext cx="9144000" cy="6877154"/>
          </a:xfrm>
          <a:prstGeom prst="rect">
            <a:avLst/>
          </a:prstGeom>
        </p:spPr>
      </p:pic>
      <p:sp>
        <p:nvSpPr>
          <p:cNvPr id="4" name="Text Placeholder 3"/>
          <p:cNvSpPr>
            <a:spLocks noGrp="1"/>
          </p:cNvSpPr>
          <p:nvPr>
            <p:ph type="body" sz="quarter" idx="10"/>
          </p:nvPr>
        </p:nvSpPr>
        <p:spPr>
          <a:xfrm>
            <a:off x="755650" y="2528888"/>
            <a:ext cx="3816350" cy="1800225"/>
          </a:xfrm>
          <a:prstGeom prst="roundRect">
            <a:avLst>
              <a:gd name="adj" fmla="val 8907"/>
            </a:avLst>
          </a:prstGeom>
          <a:solidFill>
            <a:schemeClr val="bg1"/>
          </a:solidFill>
        </p:spPr>
        <p:txBody>
          <a:bodyPr/>
          <a:lstStyle>
            <a:lvl1pPr marL="0" indent="0">
              <a:lnSpc>
                <a:spcPct val="130000"/>
              </a:lnSpc>
              <a:spcBef>
                <a:spcPts val="0"/>
              </a:spcBef>
              <a:buNone/>
              <a:defRPr b="0">
                <a:solidFill>
                  <a:schemeClr val="tx1"/>
                </a:solidFill>
              </a:defRPr>
            </a:lvl1pPr>
            <a:lvl2pPr marL="457200" indent="0">
              <a:lnSpc>
                <a:spcPct val="130000"/>
              </a:lnSpc>
              <a:spcBef>
                <a:spcPts val="0"/>
              </a:spcBef>
              <a:buNone/>
              <a:defRPr b="0">
                <a:solidFill>
                  <a:schemeClr val="tx1"/>
                </a:solidFill>
              </a:defRPr>
            </a:lvl2pPr>
            <a:lvl3pPr marL="914400" indent="0">
              <a:lnSpc>
                <a:spcPct val="130000"/>
              </a:lnSpc>
              <a:spcBef>
                <a:spcPts val="0"/>
              </a:spcBef>
              <a:buNone/>
              <a:defRPr b="0">
                <a:solidFill>
                  <a:schemeClr val="tx1"/>
                </a:solidFill>
              </a:defRPr>
            </a:lvl3pPr>
            <a:lvl4pPr marL="1371600" indent="0">
              <a:lnSpc>
                <a:spcPct val="130000"/>
              </a:lnSpc>
              <a:spcBef>
                <a:spcPts val="0"/>
              </a:spcBef>
              <a:buNone/>
              <a:defRPr b="0">
                <a:solidFill>
                  <a:schemeClr val="tx1"/>
                </a:solidFill>
              </a:defRPr>
            </a:lvl4pPr>
            <a:lvl5pPr marL="1828800" indent="0">
              <a:lnSpc>
                <a:spcPct val="130000"/>
              </a:lnSpc>
              <a:spcBef>
                <a:spcPts val="0"/>
              </a:spcBef>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112799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Náladová neutrální titulka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3"/>
          <p:cNvSpPr>
            <a:spLocks noGrp="1"/>
          </p:cNvSpPr>
          <p:nvPr>
            <p:ph type="body" sz="quarter" idx="10"/>
          </p:nvPr>
        </p:nvSpPr>
        <p:spPr>
          <a:xfrm>
            <a:off x="4572000" y="2528888"/>
            <a:ext cx="3816350" cy="1800225"/>
          </a:xfrm>
          <a:prstGeom prst="roundRect">
            <a:avLst>
              <a:gd name="adj" fmla="val 8907"/>
            </a:avLst>
          </a:prstGeom>
          <a:solidFill>
            <a:schemeClr val="accent1"/>
          </a:solidFill>
        </p:spPr>
        <p:txBody>
          <a:bodyPr/>
          <a:lstStyle>
            <a:lvl1pPr marL="0" indent="0">
              <a:lnSpc>
                <a:spcPct val="130000"/>
              </a:lnSpc>
              <a:spcBef>
                <a:spcPts val="0"/>
              </a:spcBef>
              <a:buNone/>
              <a:defRPr b="0">
                <a:solidFill>
                  <a:schemeClr val="bg1"/>
                </a:solidFill>
              </a:defRPr>
            </a:lvl1pPr>
            <a:lvl2pPr marL="457200" indent="0">
              <a:lnSpc>
                <a:spcPct val="130000"/>
              </a:lnSpc>
              <a:spcBef>
                <a:spcPts val="0"/>
              </a:spcBef>
              <a:buNone/>
              <a:defRPr b="0">
                <a:solidFill>
                  <a:schemeClr val="bg1"/>
                </a:solidFill>
              </a:defRPr>
            </a:lvl2pPr>
            <a:lvl3pPr marL="914400" indent="0">
              <a:lnSpc>
                <a:spcPct val="130000"/>
              </a:lnSpc>
              <a:spcBef>
                <a:spcPts val="0"/>
              </a:spcBef>
              <a:buNone/>
              <a:defRPr b="0">
                <a:solidFill>
                  <a:schemeClr val="bg1"/>
                </a:solidFill>
              </a:defRPr>
            </a:lvl3pPr>
            <a:lvl4pPr marL="1371600" indent="0">
              <a:lnSpc>
                <a:spcPct val="130000"/>
              </a:lnSpc>
              <a:spcBef>
                <a:spcPts val="0"/>
              </a:spcBef>
              <a:buNone/>
              <a:defRPr b="0">
                <a:solidFill>
                  <a:schemeClr val="bg1"/>
                </a:solidFill>
              </a:defRPr>
            </a:lvl4pPr>
            <a:lvl5pPr marL="1828800" indent="0">
              <a:lnSpc>
                <a:spcPct val="130000"/>
              </a:lnSpc>
              <a:spcBef>
                <a:spcPts val="0"/>
              </a:spcBef>
              <a:buNone/>
              <a:defRPr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6076131"/>
            <a:ext cx="634415" cy="540000"/>
          </a:xfrm>
          <a:prstGeom prst="rect">
            <a:avLst/>
          </a:prstGeom>
        </p:spPr>
      </p:pic>
    </p:spTree>
    <p:extLst>
      <p:ext uri="{BB962C8B-B14F-4D97-AF65-F5344CB8AC3E}">
        <p14:creationId xmlns:p14="http://schemas.microsoft.com/office/powerpoint/2010/main" val="51145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MSIPCMContentMarking" descr="{&quot;HashCode&quot;:-1223106677,&quot;Placement&quot;:&quot;Header&quot;}"/>
          <p:cNvSpPr txBox="1"/>
          <p:nvPr userDrawn="1"/>
        </p:nvSpPr>
        <p:spPr>
          <a:xfrm>
            <a:off x="0" y="0"/>
            <a:ext cx="1378539" cy="217646"/>
          </a:xfrm>
          <a:prstGeom prst="rect">
            <a:avLst/>
          </a:prstGeom>
          <a:noFill/>
        </p:spPr>
        <p:txBody>
          <a:bodyPr vert="horz" wrap="square" lIns="0" tIns="0" rIns="0" bIns="0" rtlCol="0" anchor="ctr" anchorCtr="1">
            <a:spAutoFit/>
          </a:bodyPr>
          <a:lstStyle/>
          <a:p>
            <a:pPr algn="l">
              <a:spcBef>
                <a:spcPts val="0"/>
              </a:spcBef>
              <a:spcAft>
                <a:spcPts val="0"/>
              </a:spcAft>
            </a:pPr>
            <a:r>
              <a:rPr lang="cs-CZ" sz="800" smtClean="0">
                <a:solidFill>
                  <a:srgbClr val="000000"/>
                </a:solidFill>
                <a:latin typeface="Arial" panose="020B0604020202020204" pitchFamily="34" charset="0"/>
              </a:rPr>
              <a:t>Informace interní povahy</a:t>
            </a:r>
            <a:endParaRPr lang="cs-CZ" sz="800">
              <a:solidFill>
                <a:srgbClr val="000000"/>
              </a:solidFill>
              <a:latin typeface="Arial" panose="020B0604020202020204" pitchFamily="34" charset="0"/>
            </a:endParaRPr>
          </a:p>
        </p:txBody>
      </p:sp>
    </p:spTree>
    <p:extLst>
      <p:ext uri="{BB962C8B-B14F-4D97-AF65-F5344CB8AC3E}">
        <p14:creationId xmlns:p14="http://schemas.microsoft.com/office/powerpoint/2010/main" val="4220887300"/>
      </p:ext>
    </p:extLst>
  </p:cSld>
  <p:clrMap bg1="lt1" tx1="dk1" bg2="lt2" tx2="dk2" accent1="accent1" accent2="accent2" accent3="accent3" accent4="accent4" accent5="accent5" accent6="accent6" hlink="hlink" folHlink="folHlink"/>
  <p:sldLayoutIdLst>
    <p:sldLayoutId id="2147483681" r:id="rId1"/>
    <p:sldLayoutId id="2147483699" r:id="rId2"/>
    <p:sldLayoutId id="2147483677" r:id="rId3"/>
    <p:sldLayoutId id="2147483700" r:id="rId4"/>
    <p:sldLayoutId id="2147483701" r:id="rId5"/>
    <p:sldLayoutId id="2147483678" r:id="rId6"/>
    <p:sldLayoutId id="2147483674" r:id="rId7"/>
    <p:sldLayoutId id="2147483702" r:id="rId8"/>
    <p:sldLayoutId id="2147483684" r:id="rId9"/>
    <p:sldLayoutId id="2147483704" r:id="rId10"/>
    <p:sldLayoutId id="2147483685" r:id="rId11"/>
    <p:sldLayoutId id="2147483705" r:id="rId12"/>
    <p:sldLayoutId id="2147483689" r:id="rId13"/>
    <p:sldLayoutId id="2147483709" r:id="rId14"/>
    <p:sldLayoutId id="2147483690" r:id="rId15"/>
    <p:sldLayoutId id="2147483710" r:id="rId16"/>
    <p:sldLayoutId id="2147483691" r:id="rId17"/>
    <p:sldLayoutId id="2147483711" r:id="rId18"/>
    <p:sldLayoutId id="2147483692" r:id="rId19"/>
    <p:sldLayoutId id="2147483712" r:id="rId20"/>
    <p:sldLayoutId id="2147483693" r:id="rId21"/>
    <p:sldLayoutId id="2147483713" r:id="rId22"/>
    <p:sldLayoutId id="2147483695" r:id="rId23"/>
    <p:sldLayoutId id="2147483715" r:id="rId24"/>
    <p:sldLayoutId id="2147483696" r:id="rId25"/>
    <p:sldLayoutId id="2147483716" r:id="rId26"/>
    <p:sldLayoutId id="2147483658" r:id="rId27"/>
    <p:sldLayoutId id="2147483668" r:id="rId28"/>
    <p:sldLayoutId id="2147483669" r:id="rId29"/>
  </p:sldLayoutIdLst>
  <p:txStyles>
    <p:titleStyle>
      <a:lvl1pPr algn="l" defTabSz="914400" rtl="0" eaLnBrk="1" latinLnBrk="0" hangingPunct="1">
        <a:lnSpc>
          <a:spcPct val="120000"/>
        </a:lnSpc>
        <a:spcBef>
          <a:spcPct val="0"/>
        </a:spcBef>
        <a:buNone/>
        <a:defRPr sz="3600" kern="1200">
          <a:solidFill>
            <a:schemeClr val="tx1"/>
          </a:solidFill>
          <a:latin typeface="Neo Sans Pro" panose="020B0504030504040204" pitchFamily="34"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Neo Sans Pro" panose="020B050403050404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Neo Sans Pro" panose="020B050403050404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Neo Sans Pro" panose="020B050403050404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Neo Sans Pro" panose="020B050403050404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Neo Sans Pro" panose="020B05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284" userDrawn="1">
          <p15:clr>
            <a:srgbClr val="F26B43"/>
          </p15:clr>
        </p15:guide>
        <p15:guide id="4" orient="horz" pos="4320" userDrawn="1">
          <p15:clr>
            <a:srgbClr val="F26B43"/>
          </p15:clr>
        </p15:guide>
        <p15:guide id="5" pos="476" userDrawn="1">
          <p15:clr>
            <a:srgbClr val="F26B43"/>
          </p15:clr>
        </p15:guide>
        <p15:guide id="6" orient="horz" pos="1593" userDrawn="1">
          <p15:clr>
            <a:srgbClr val="F26B43"/>
          </p15:clr>
        </p15:guide>
        <p15:guide id="7" orient="horz" pos="2727" userDrawn="1">
          <p15:clr>
            <a:srgbClr val="F26B43"/>
          </p15:clr>
        </p15:guide>
        <p15:guide id="8" orient="horz" pos="389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mailto:monika1.bradacova@prg.aero" TargetMode="Externa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hyperlink" Target="mailto:petra.zakova@prg.aero" TargetMode="Externa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hyperlink" Target="mailto:lucie.baldrianova@prg.aero" TargetMode="External"/><Relationship Id="rId2" Type="http://schemas.openxmlformats.org/officeDocument/2006/relationships/hyperlink" Target="https://www.prg.aero/protected-page?destination=/pro-obchodni-partnery&amp;protected_page=29"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s://www.skoleni-lp.cz/" TargetMode="External"/><Relationship Id="rId2" Type="http://schemas.openxmlformats.org/officeDocument/2006/relationships/hyperlink" Target="https://www.caa.cz/zpusobilost-leteckeho-personalu/overovani-spolehlivosti/" TargetMode="External"/><Relationship Id="rId1" Type="http://schemas.openxmlformats.org/officeDocument/2006/relationships/slideLayout" Target="../slideLayouts/slideLayout29.xml"/><Relationship Id="rId4" Type="http://schemas.openxmlformats.org/officeDocument/2006/relationships/hyperlink" Target="mailto:lucie.baldrianova@prg.aer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petra1.palatasova@prg.aero"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mailto:klara.hrdlickova@prg.aero" TargetMode="External"/><Relationship Id="rId2" Type="http://schemas.openxmlformats.org/officeDocument/2006/relationships/hyperlink" Target="mailto:petr.laca@prg.aero" TargetMode="External"/><Relationship Id="rId1" Type="http://schemas.openxmlformats.org/officeDocument/2006/relationships/slideLayout" Target="../slideLayouts/slideLayout29.xml"/><Relationship Id="rId4" Type="http://schemas.openxmlformats.org/officeDocument/2006/relationships/hyperlink" Target="mailto:miroslav.pergl@prg.aer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hyperlink" Target="mailto:dana.vlachova@prg.aero" TargetMode="Externa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mailto:daniela.matejkova@prg.aero"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843455" y="1103587"/>
            <a:ext cx="4091152" cy="2326892"/>
          </a:xfrm>
        </p:spPr>
        <p:txBody>
          <a:bodyPr>
            <a:normAutofit fontScale="40000" lnSpcReduction="20000"/>
          </a:bodyPr>
          <a:lstStyle/>
          <a:p>
            <a:endParaRPr lang="cs-CZ" sz="1800" dirty="0" smtClean="0"/>
          </a:p>
          <a:p>
            <a:r>
              <a:rPr lang="cs-CZ" sz="3500" b="1" u="sng" dirty="0" smtClean="0"/>
              <a:t>NOVÝ NÁJEMCE LETIŠTĚ PRAHA, A. S.</a:t>
            </a:r>
          </a:p>
          <a:p>
            <a:endParaRPr lang="cs-CZ" sz="1800" dirty="0"/>
          </a:p>
          <a:p>
            <a:r>
              <a:rPr lang="cs-CZ" sz="2800" dirty="0" smtClean="0"/>
              <a:t>ID karta</a:t>
            </a:r>
          </a:p>
          <a:p>
            <a:r>
              <a:rPr lang="cs-CZ" sz="2800" dirty="0" smtClean="0"/>
              <a:t>Stavební úpravy</a:t>
            </a:r>
          </a:p>
          <a:p>
            <a:r>
              <a:rPr lang="cs-CZ" sz="2800" dirty="0" smtClean="0"/>
              <a:t>Elektrická energie</a:t>
            </a:r>
          </a:p>
          <a:p>
            <a:r>
              <a:rPr lang="cs-CZ" sz="2800" dirty="0" smtClean="0"/>
              <a:t>IT služby</a:t>
            </a:r>
          </a:p>
          <a:p>
            <a:r>
              <a:rPr lang="cs-CZ" sz="2800" dirty="0" smtClean="0"/>
              <a:t>Zásobování</a:t>
            </a:r>
            <a:endParaRPr lang="cs-CZ" sz="2800" dirty="0" smtClean="0"/>
          </a:p>
          <a:p>
            <a:r>
              <a:rPr lang="cs-CZ" sz="2800" dirty="0" smtClean="0"/>
              <a:t>Kontakty</a:t>
            </a:r>
            <a:endParaRPr lang="cs-CZ" sz="2800" dirty="0" smtClean="0"/>
          </a:p>
          <a:p>
            <a:endParaRPr lang="cs-CZ" sz="1800" dirty="0" smtClean="0"/>
          </a:p>
          <a:p>
            <a:endParaRPr lang="cs-CZ" sz="1800" dirty="0" smtClean="0"/>
          </a:p>
          <a:p>
            <a:endParaRPr lang="cs-CZ" sz="1800" dirty="0" smtClean="0"/>
          </a:p>
          <a:p>
            <a:r>
              <a:rPr lang="cs-CZ" dirty="0" smtClean="0"/>
              <a:t> </a:t>
            </a:r>
          </a:p>
          <a:p>
            <a:endParaRPr lang="cs-CZ" dirty="0"/>
          </a:p>
        </p:txBody>
      </p:sp>
    </p:spTree>
    <p:extLst>
      <p:ext uri="{BB962C8B-B14F-4D97-AF65-F5344CB8AC3E}">
        <p14:creationId xmlns:p14="http://schemas.microsoft.com/office/powerpoint/2010/main" val="17933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75543" y="1527114"/>
            <a:ext cx="7632895" cy="2585323"/>
          </a:xfrm>
          <a:prstGeom prst="rect">
            <a:avLst/>
          </a:prstGeom>
          <a:noFill/>
        </p:spPr>
        <p:txBody>
          <a:bodyPr wrap="square" rtlCol="0">
            <a:spAutoFit/>
          </a:bodyPr>
          <a:lstStyle/>
          <a:p>
            <a:r>
              <a:rPr lang="cs-CZ" dirty="0" smtClean="0">
                <a:latin typeface="Source Sans Pro" panose="020B0503030403020204" pitchFamily="34" charset="0"/>
                <a:ea typeface="Source Sans Pro" panose="020B0503030403020204" pitchFamily="34" charset="0"/>
              </a:rPr>
              <a:t>Informace ohledně zásobování</a:t>
            </a:r>
            <a:r>
              <a:rPr lang="cs-CZ" dirty="0">
                <a:latin typeface="Source Sans Pro" panose="020B0503030403020204" pitchFamily="34" charset="0"/>
                <a:ea typeface="Source Sans Pro" panose="020B0503030403020204" pitchFamily="34" charset="0"/>
              </a:rPr>
              <a:t> </a:t>
            </a:r>
            <a:r>
              <a:rPr lang="cs-CZ" dirty="0" smtClean="0">
                <a:latin typeface="Source Sans Pro" panose="020B0503030403020204" pitchFamily="34" charset="0"/>
                <a:ea typeface="Source Sans Pro" panose="020B0503030403020204" pitchFamily="34" charset="0"/>
              </a:rPr>
              <a:t>Vám podá:</a:t>
            </a:r>
          </a:p>
          <a:p>
            <a:endParaRPr lang="cs-CZ" dirty="0">
              <a:latin typeface="Source Sans Pro" panose="020B0503030403020204" pitchFamily="34" charset="0"/>
              <a:ea typeface="Source Sans Pro" panose="020B0503030403020204" pitchFamily="34" charset="0"/>
            </a:endParaRPr>
          </a:p>
          <a:p>
            <a:r>
              <a:rPr lang="cs-CZ" b="1" dirty="0" smtClean="0">
                <a:latin typeface="Source Sans Pro" panose="020B0503030403020204" pitchFamily="34" charset="0"/>
                <a:ea typeface="Source Sans Pro" panose="020B0503030403020204" pitchFamily="34" charset="0"/>
              </a:rPr>
              <a:t>Monika Bradáčová </a:t>
            </a:r>
            <a:r>
              <a:rPr lang="cs-CZ" dirty="0" smtClean="0">
                <a:latin typeface="Source Sans Pro" panose="020B0503030403020204" pitchFamily="34" charset="0"/>
                <a:ea typeface="Source Sans Pro" panose="020B0503030403020204" pitchFamily="34" charset="0"/>
              </a:rPr>
              <a:t>– bezpečnostní referent</a:t>
            </a:r>
          </a:p>
          <a:p>
            <a:r>
              <a:rPr lang="cs-CZ" dirty="0" smtClean="0">
                <a:latin typeface="Source Sans Pro" panose="020B0503030403020204" pitchFamily="34" charset="0"/>
                <a:ea typeface="Source Sans Pro" panose="020B0503030403020204" pitchFamily="34" charset="0"/>
              </a:rPr>
              <a:t>Tel.: 220 111 741</a:t>
            </a:r>
          </a:p>
          <a:p>
            <a:r>
              <a:rPr lang="cs-CZ" dirty="0" smtClean="0">
                <a:latin typeface="Source Sans Pro" panose="020B0503030403020204" pitchFamily="34" charset="0"/>
                <a:ea typeface="Source Sans Pro" panose="020B0503030403020204" pitchFamily="34" charset="0"/>
              </a:rPr>
              <a:t>E-mail: </a:t>
            </a:r>
            <a:r>
              <a:rPr lang="cs-CZ" dirty="0" smtClean="0">
                <a:latin typeface="Source Sans Pro" panose="020B0503030403020204" pitchFamily="34" charset="0"/>
                <a:ea typeface="Source Sans Pro" panose="020B0503030403020204" pitchFamily="34" charset="0"/>
                <a:hlinkClick r:id="rId2"/>
              </a:rPr>
              <a:t>monika1.bradacova@prg.aero</a:t>
            </a:r>
            <a:endParaRPr lang="cs-CZ" dirty="0" smtClean="0">
              <a:latin typeface="Source Sans Pro" panose="020B0503030403020204" pitchFamily="34" charset="0"/>
              <a:ea typeface="Source Sans Pro" panose="020B0503030403020204" pitchFamily="34" charset="0"/>
            </a:endParaRPr>
          </a:p>
          <a:p>
            <a:endParaRPr lang="cs-CZ" dirty="0">
              <a:latin typeface="Source Sans Pro" panose="020B0503030403020204" pitchFamily="34" charset="0"/>
              <a:ea typeface="Source Sans Pro" panose="020B0503030403020204" pitchFamily="34" charset="0"/>
            </a:endParaRPr>
          </a:p>
          <a:p>
            <a:r>
              <a:rPr lang="cs-CZ" dirty="0" smtClean="0">
                <a:latin typeface="Source Sans Pro" panose="020B0503030403020204" pitchFamily="34" charset="0"/>
                <a:ea typeface="Source Sans Pro" panose="020B0503030403020204" pitchFamily="34" charset="0"/>
              </a:rPr>
              <a:t>Každý dodavatel musí vyplnit formulář:</a:t>
            </a:r>
          </a:p>
          <a:p>
            <a:r>
              <a:rPr lang="cs-CZ" dirty="0" smtClean="0">
                <a:latin typeface="Source Sans Pro" panose="020B0503030403020204" pitchFamily="34" charset="0"/>
                <a:ea typeface="Source Sans Pro" panose="020B0503030403020204" pitchFamily="34" charset="0"/>
              </a:rPr>
              <a:t>Žádost o zařazení do seznamu dodavatelů (viz příloha).</a:t>
            </a:r>
          </a:p>
          <a:p>
            <a:endParaRPr lang="cs-CZ" dirty="0" smtClean="0">
              <a:latin typeface="Source Sans Pro" panose="020B0503030403020204" pitchFamily="34" charset="0"/>
              <a:ea typeface="Source Sans Pro" panose="020B0503030403020204" pitchFamily="34" charset="0"/>
            </a:endParaRPr>
          </a:p>
        </p:txBody>
      </p:sp>
      <p:sp>
        <p:nvSpPr>
          <p:cNvPr id="3" name="Nadpis 1">
            <a:extLst>
              <a:ext uri="{FF2B5EF4-FFF2-40B4-BE49-F238E27FC236}">
                <a16:creationId xmlns:a16="http://schemas.microsoft.com/office/drawing/2014/main" id="{E492717B-ED5D-7841-AEA6-E5FC29257A85}"/>
              </a:ext>
            </a:extLst>
          </p:cNvPr>
          <p:cNvSpPr txBox="1">
            <a:spLocks/>
          </p:cNvSpPr>
          <p:nvPr/>
        </p:nvSpPr>
        <p:spPr>
          <a:xfrm>
            <a:off x="375543" y="234345"/>
            <a:ext cx="10515600" cy="847292"/>
          </a:xfrm>
          <a:prstGeom prst="rect">
            <a:avLst/>
          </a:prstGeom>
        </p:spPr>
        <p:txBody>
          <a:bodyPr/>
          <a:lstStyle>
            <a:lvl1pPr algn="l" defTabSz="914400" rtl="0" eaLnBrk="1" latinLnBrk="0" hangingPunct="1">
              <a:lnSpc>
                <a:spcPct val="120000"/>
              </a:lnSpc>
              <a:spcBef>
                <a:spcPct val="0"/>
              </a:spcBef>
              <a:buNone/>
              <a:defRPr sz="3600" kern="1200">
                <a:solidFill>
                  <a:schemeClr val="tx1"/>
                </a:solidFill>
                <a:latin typeface="Neo Sans Pro" panose="020B0504030504040204" pitchFamily="34" charset="0"/>
                <a:ea typeface="+mj-ea"/>
                <a:cs typeface="+mj-cs"/>
              </a:defRPr>
            </a:lvl1pPr>
          </a:lstStyle>
          <a:p>
            <a:r>
              <a:rPr lang="cs-CZ" b="1" dirty="0" smtClean="0">
                <a:latin typeface="Source Sans Pro" panose="020B0503030403020204" pitchFamily="34" charset="0"/>
                <a:ea typeface="Source Sans Pro" panose="020B0503030403020204" pitchFamily="34" charset="0"/>
              </a:rPr>
              <a:t>Zásobování</a:t>
            </a:r>
            <a:endParaRPr lang="cs-C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68825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58160" y="1116926"/>
            <a:ext cx="8308428" cy="5632311"/>
          </a:xfrm>
          <a:prstGeom prst="rect">
            <a:avLst/>
          </a:prstGeom>
          <a:noFill/>
        </p:spPr>
        <p:txBody>
          <a:bodyPr wrap="square" rtlCol="0">
            <a:spAutoFit/>
          </a:bodyPr>
          <a:lstStyle/>
          <a:p>
            <a:pPr algn="just"/>
            <a:r>
              <a:rPr lang="cs-CZ" dirty="0">
                <a:latin typeface="Source Sans Pro" panose="020B0503030403020204" pitchFamily="34" charset="0"/>
                <a:ea typeface="Source Sans Pro" panose="020B0503030403020204" pitchFamily="34" charset="0"/>
              </a:rPr>
              <a:t>OJ Bezpečnostní kontrola provádí na RTG stanovišti bezpečnostní kontrolu zboží na nákladové rampě Terminál </a:t>
            </a:r>
            <a:r>
              <a:rPr lang="cs-CZ" dirty="0" smtClean="0">
                <a:latin typeface="Source Sans Pro" panose="020B0503030403020204" pitchFamily="34" charset="0"/>
                <a:ea typeface="Source Sans Pro" panose="020B0503030403020204" pitchFamily="34" charset="0"/>
              </a:rPr>
              <a:t>1 (</a:t>
            </a:r>
            <a:r>
              <a:rPr lang="cs-CZ" dirty="0">
                <a:latin typeface="Source Sans Pro" panose="020B0503030403020204" pitchFamily="34" charset="0"/>
                <a:ea typeface="Source Sans Pro" panose="020B0503030403020204" pitchFamily="34" charset="0"/>
              </a:rPr>
              <a:t>služba na vyzvání telefonem) a Terminál 2 (služba 24h) </a:t>
            </a:r>
            <a:r>
              <a:rPr lang="cs-CZ" dirty="0" smtClean="0">
                <a:latin typeface="Source Sans Pro" panose="020B0503030403020204" pitchFamily="34" charset="0"/>
                <a:ea typeface="Source Sans Pro" panose="020B0503030403020204" pitchFamily="34" charset="0"/>
              </a:rPr>
              <a:t>následujícím způsobem:</a:t>
            </a:r>
          </a:p>
          <a:p>
            <a:endParaRPr lang="cs-CZ" dirty="0">
              <a:latin typeface="Source Sans Pro" panose="020B0503030403020204" pitchFamily="34" charset="0"/>
              <a:ea typeface="Source Sans Pro" panose="020B0503030403020204" pitchFamily="34" charset="0"/>
            </a:endParaRPr>
          </a:p>
          <a:p>
            <a:pPr marL="285750" indent="-285750" algn="just">
              <a:buFont typeface="Arial" panose="020B0604020202020204" pitchFamily="34" charset="0"/>
              <a:buChar char="•"/>
            </a:pPr>
            <a:r>
              <a:rPr lang="cs-CZ" dirty="0">
                <a:latin typeface="Source Sans Pro" panose="020B0503030403020204" pitchFamily="34" charset="0"/>
                <a:ea typeface="Source Sans Pro" panose="020B0503030403020204" pitchFamily="34" charset="0"/>
              </a:rPr>
              <a:t>Zákazník předkládá zboží na pás k RTG zařízení ke kontrole buď po jednotlivých krabicích (ks), nebo na celé paletě (ks). Při kontrole celé palety může bezpečnostní pracovník požádat, z důvodu řádného provedení bezpečnostní kontroly, o rozložení krabic z palety jednotlivě na kusy (</a:t>
            </a:r>
            <a:r>
              <a:rPr lang="cs-CZ" i="1" dirty="0">
                <a:latin typeface="Source Sans Pro" panose="020B0503030403020204" pitchFamily="34" charset="0"/>
                <a:ea typeface="Source Sans Pro" panose="020B0503030403020204" pitchFamily="34" charset="0"/>
              </a:rPr>
              <a:t>pokud dojde k rozložení palety je změněn počet kontrolovaných ks – zvýší se jejich počet).</a:t>
            </a:r>
            <a:endParaRPr lang="cs-CZ" dirty="0">
              <a:latin typeface="Source Sans Pro" panose="020B0503030403020204" pitchFamily="34" charset="0"/>
              <a:ea typeface="Source Sans Pro" panose="020B0503030403020204" pitchFamily="34" charset="0"/>
            </a:endParaRPr>
          </a:p>
          <a:p>
            <a:pPr marL="285750" indent="-285750" algn="just">
              <a:buFont typeface="Arial" panose="020B0604020202020204" pitchFamily="34" charset="0"/>
              <a:buChar char="•"/>
            </a:pPr>
            <a:r>
              <a:rPr lang="cs-CZ" dirty="0">
                <a:latin typeface="Source Sans Pro" panose="020B0503030403020204" pitchFamily="34" charset="0"/>
                <a:ea typeface="Source Sans Pro" panose="020B0503030403020204" pitchFamily="34" charset="0"/>
              </a:rPr>
              <a:t>Na obou terminálech jsou RTG umožňující průjezd paletě do 160 cm výšky. Zároveň platí, že čím více je zboží na paletě, tím horší je </a:t>
            </a:r>
            <a:r>
              <a:rPr lang="cs-CZ" dirty="0" err="1">
                <a:latin typeface="Source Sans Pro" panose="020B0503030403020204" pitchFamily="34" charset="0"/>
                <a:ea typeface="Source Sans Pro" panose="020B0503030403020204" pitchFamily="34" charset="0"/>
              </a:rPr>
              <a:t>prosvítitelnost</a:t>
            </a:r>
            <a:r>
              <a:rPr lang="cs-CZ" dirty="0">
                <a:latin typeface="Source Sans Pro" panose="020B0503030403020204" pitchFamily="34" charset="0"/>
                <a:ea typeface="Source Sans Pro" panose="020B0503030403020204" pitchFamily="34" charset="0"/>
              </a:rPr>
              <a:t> a následná nutnost rozebrání palety na menší kusy.</a:t>
            </a:r>
          </a:p>
          <a:p>
            <a:pPr marL="285750" indent="-285750" algn="just">
              <a:buFont typeface="Arial" panose="020B0604020202020204" pitchFamily="34" charset="0"/>
              <a:buChar char="•"/>
            </a:pPr>
            <a:r>
              <a:rPr lang="cs-CZ" dirty="0">
                <a:latin typeface="Source Sans Pro" panose="020B0503030403020204" pitchFamily="34" charset="0"/>
                <a:ea typeface="Source Sans Pro" panose="020B0503030403020204" pitchFamily="34" charset="0"/>
              </a:rPr>
              <a:t>Počty ks jsou zapisovány do archu, kde správnost počtu ks podepisuje jak zákazník, tak zaměstnanec Bezpečnostní kontroly. Tento arch slouží jako podklad pro vystavení objednávky (kterou podepisuje odpovědný zástupce firmy), následně je pak vystavena faktura. Za 1 ks zkontrolovaného zboží je fakturována částka dle aktuálně platného ceníku služeb LP, </a:t>
            </a:r>
            <a:r>
              <a:rPr lang="cs-CZ" dirty="0" smtClean="0">
                <a:latin typeface="Source Sans Pro" panose="020B0503030403020204" pitchFamily="34" charset="0"/>
                <a:ea typeface="Source Sans Pro" panose="020B0503030403020204" pitchFamily="34" charset="0"/>
              </a:rPr>
              <a:t>a. s. </a:t>
            </a:r>
            <a:r>
              <a:rPr lang="cs-CZ" dirty="0">
                <a:latin typeface="Source Sans Pro" panose="020B0503030403020204" pitchFamily="34" charset="0"/>
                <a:ea typeface="Source Sans Pro" panose="020B0503030403020204" pitchFamily="34" charset="0"/>
              </a:rPr>
              <a:t>(</a:t>
            </a:r>
            <a:r>
              <a:rPr lang="cs-CZ" b="1" dirty="0">
                <a:latin typeface="Source Sans Pro" panose="020B0503030403020204" pitchFamily="34" charset="0"/>
                <a:ea typeface="Source Sans Pro" panose="020B0503030403020204" pitchFamily="34" charset="0"/>
              </a:rPr>
              <a:t>20 Kč</a:t>
            </a:r>
            <a:r>
              <a:rPr lang="cs-CZ" dirty="0">
                <a:latin typeface="Source Sans Pro" panose="020B0503030403020204" pitchFamily="34" charset="0"/>
                <a:ea typeface="Source Sans Pro" panose="020B0503030403020204" pitchFamily="34" charset="0"/>
              </a:rPr>
              <a:t> bez DPH v současnosti). Následně se zkontrolované zboží veze neveřejnou částí letiště přímo do prodejny/příp. pronajatého skladu.</a:t>
            </a:r>
          </a:p>
          <a:p>
            <a:pPr marL="285750" indent="-285750" algn="just">
              <a:buFont typeface="Arial" panose="020B0604020202020204" pitchFamily="34" charset="0"/>
              <a:buChar char="•"/>
            </a:pPr>
            <a:r>
              <a:rPr lang="cs-CZ" dirty="0">
                <a:latin typeface="Source Sans Pro" panose="020B0503030403020204" pitchFamily="34" charset="0"/>
                <a:ea typeface="Source Sans Pro" panose="020B0503030403020204" pitchFamily="34" charset="0"/>
              </a:rPr>
              <a:t>Zásobování prodejny by mělo probíhat mezi </a:t>
            </a:r>
            <a:r>
              <a:rPr lang="cs-CZ" dirty="0" smtClean="0">
                <a:latin typeface="Source Sans Pro" panose="020B0503030403020204" pitchFamily="34" charset="0"/>
                <a:ea typeface="Source Sans Pro" panose="020B0503030403020204" pitchFamily="34" charset="0"/>
              </a:rPr>
              <a:t>22 </a:t>
            </a:r>
            <a:r>
              <a:rPr lang="cs-CZ" dirty="0">
                <a:latin typeface="Source Sans Pro" panose="020B0503030403020204" pitchFamily="34" charset="0"/>
                <a:ea typeface="Source Sans Pro" panose="020B0503030403020204" pitchFamily="34" charset="0"/>
              </a:rPr>
              <a:t>– </a:t>
            </a:r>
            <a:r>
              <a:rPr lang="cs-CZ" dirty="0" smtClean="0">
                <a:latin typeface="Source Sans Pro" panose="020B0503030403020204" pitchFamily="34" charset="0"/>
                <a:ea typeface="Source Sans Pro" panose="020B0503030403020204" pitchFamily="34" charset="0"/>
              </a:rPr>
              <a:t>7 hod. </a:t>
            </a:r>
            <a:endParaRPr lang="cs-CZ" dirty="0">
              <a:latin typeface="Source Sans Pro" panose="020B0503030403020204" pitchFamily="34" charset="0"/>
              <a:ea typeface="Source Sans Pro" panose="020B0503030403020204" pitchFamily="34" charset="0"/>
            </a:endParaRPr>
          </a:p>
        </p:txBody>
      </p:sp>
      <p:sp>
        <p:nvSpPr>
          <p:cNvPr id="3" name="Nadpis 1">
            <a:extLst>
              <a:ext uri="{FF2B5EF4-FFF2-40B4-BE49-F238E27FC236}">
                <a16:creationId xmlns:a16="http://schemas.microsoft.com/office/drawing/2014/main" id="{E492717B-ED5D-7841-AEA6-E5FC29257A85}"/>
              </a:ext>
            </a:extLst>
          </p:cNvPr>
          <p:cNvSpPr txBox="1">
            <a:spLocks/>
          </p:cNvSpPr>
          <p:nvPr/>
        </p:nvSpPr>
        <p:spPr>
          <a:xfrm>
            <a:off x="358160" y="269634"/>
            <a:ext cx="10515600" cy="847292"/>
          </a:xfrm>
          <a:prstGeom prst="rect">
            <a:avLst/>
          </a:prstGeom>
        </p:spPr>
        <p:txBody>
          <a:bodyPr/>
          <a:lstStyle>
            <a:lvl1pPr algn="l" defTabSz="914400" rtl="0" eaLnBrk="1" latinLnBrk="0" hangingPunct="1">
              <a:lnSpc>
                <a:spcPct val="120000"/>
              </a:lnSpc>
              <a:spcBef>
                <a:spcPct val="0"/>
              </a:spcBef>
              <a:buNone/>
              <a:defRPr sz="3600" kern="1200">
                <a:solidFill>
                  <a:schemeClr val="tx1"/>
                </a:solidFill>
                <a:latin typeface="Neo Sans Pro" panose="020B0504030504040204" pitchFamily="34" charset="0"/>
                <a:ea typeface="+mj-ea"/>
                <a:cs typeface="+mj-cs"/>
              </a:defRPr>
            </a:lvl1pPr>
          </a:lstStyle>
          <a:p>
            <a:r>
              <a:rPr lang="cs-CZ" b="1" dirty="0" smtClean="0">
                <a:latin typeface="Source Sans Pro" panose="020B0503030403020204" pitchFamily="34" charset="0"/>
                <a:ea typeface="Source Sans Pro" panose="020B0503030403020204" pitchFamily="34" charset="0"/>
              </a:rPr>
              <a:t>Zásobování</a:t>
            </a:r>
          </a:p>
          <a:p>
            <a:endParaRPr lang="cs-C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90020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3779" y="307428"/>
            <a:ext cx="8308428" cy="1895262"/>
          </a:xfrm>
          <a:prstGeom prst="rect">
            <a:avLst/>
          </a:prstGeom>
          <a:noFill/>
        </p:spPr>
        <p:txBody>
          <a:bodyPr wrap="square" rtlCol="0">
            <a:spAutoFit/>
          </a:bodyPr>
          <a:lstStyle/>
          <a:p>
            <a:pPr lvl="0">
              <a:lnSpc>
                <a:spcPct val="150000"/>
              </a:lnSpc>
            </a:pPr>
            <a:r>
              <a:rPr lang="cs-CZ" sz="2000" b="1" u="sng" dirty="0" smtClean="0">
                <a:latin typeface="Source Sans Pro" panose="020B0503030403020204" pitchFamily="34" charset="0"/>
                <a:ea typeface="Source Sans Pro" panose="020B0503030403020204" pitchFamily="34" charset="0"/>
              </a:rPr>
              <a:t>FAQ:</a:t>
            </a:r>
            <a:endParaRPr lang="cs-CZ" sz="2000" b="1" u="sng" dirty="0" smtClean="0">
              <a:latin typeface="Source Sans Pro" panose="020B0503030403020204" pitchFamily="34" charset="0"/>
              <a:ea typeface="Source Sans Pro" panose="020B0503030403020204" pitchFamily="34" charset="0"/>
            </a:endParaRPr>
          </a:p>
          <a:p>
            <a:r>
              <a:rPr lang="cs-CZ" sz="1400" i="1" dirty="0" smtClean="0">
                <a:latin typeface="Source Sans Pro" panose="020B0503030403020204" pitchFamily="34" charset="0"/>
                <a:ea typeface="Source Sans Pro" panose="020B0503030403020204" pitchFamily="34" charset="0"/>
              </a:rPr>
              <a:t>č. 1: Kam mohou vjíždět kamiony s nábytky?</a:t>
            </a:r>
          </a:p>
          <a:p>
            <a:endParaRPr lang="cs-CZ" sz="500" i="1" dirty="0">
              <a:latin typeface="Source Sans Pro" panose="020B0503030403020204" pitchFamily="34" charset="0"/>
              <a:ea typeface="Source Sans Pro" panose="020B0503030403020204" pitchFamily="34" charset="0"/>
            </a:endParaRPr>
          </a:p>
          <a:p>
            <a:pPr marL="742950" lvl="1" indent="-285750" algn="just">
              <a:buFont typeface="Arial" panose="020B0604020202020204" pitchFamily="34" charset="0"/>
              <a:buChar char="•"/>
            </a:pPr>
            <a:r>
              <a:rPr lang="cs-CZ" sz="1100" dirty="0">
                <a:latin typeface="Source Sans Pro" panose="020B0503030403020204" pitchFamily="34" charset="0"/>
                <a:ea typeface="Source Sans Pro" panose="020B0503030403020204" pitchFamily="34" charset="0"/>
              </a:rPr>
              <a:t>N</a:t>
            </a:r>
            <a:r>
              <a:rPr lang="cs-CZ" sz="1100" dirty="0" smtClean="0">
                <a:latin typeface="Source Sans Pro" panose="020B0503030403020204" pitchFamily="34" charset="0"/>
                <a:ea typeface="Source Sans Pro" panose="020B0503030403020204" pitchFamily="34" charset="0"/>
              </a:rPr>
              <a:t>avážet </a:t>
            </a:r>
            <a:r>
              <a:rPr lang="cs-CZ" sz="1100" dirty="0">
                <a:latin typeface="Source Sans Pro" panose="020B0503030403020204" pitchFamily="34" charset="0"/>
                <a:ea typeface="Source Sans Pro" panose="020B0503030403020204" pitchFamily="34" charset="0"/>
              </a:rPr>
              <a:t>zboží, materiál, nábytek apod. můžete pouze přes vrátnici č. </a:t>
            </a:r>
            <a:r>
              <a:rPr lang="cs-CZ" sz="1100" dirty="0" smtClean="0">
                <a:latin typeface="Source Sans Pro" panose="020B0503030403020204" pitchFamily="34" charset="0"/>
                <a:ea typeface="Source Sans Pro" panose="020B0503030403020204" pitchFamily="34" charset="0"/>
              </a:rPr>
              <a:t>18. </a:t>
            </a:r>
            <a:endParaRPr lang="cs-CZ" sz="1100" dirty="0">
              <a:latin typeface="Source Sans Pro" panose="020B0503030403020204" pitchFamily="34" charset="0"/>
              <a:ea typeface="Source Sans Pro" panose="020B0503030403020204" pitchFamily="34" charset="0"/>
            </a:endParaRPr>
          </a:p>
          <a:p>
            <a:pPr marL="742950" lvl="1" indent="-285750" algn="just">
              <a:buFont typeface="Arial" panose="020B0604020202020204" pitchFamily="34" charset="0"/>
              <a:buChar char="•"/>
            </a:pPr>
            <a:r>
              <a:rPr lang="cs-CZ" sz="1100" dirty="0" smtClean="0">
                <a:latin typeface="Source Sans Pro" panose="020B0503030403020204" pitchFamily="34" charset="0"/>
                <a:ea typeface="Source Sans Pro" panose="020B0503030403020204" pitchFamily="34" charset="0"/>
              </a:rPr>
              <a:t>Jakmile </a:t>
            </a:r>
            <a:r>
              <a:rPr lang="cs-CZ" sz="1100" dirty="0">
                <a:latin typeface="Source Sans Pro" panose="020B0503030403020204" pitchFamily="34" charset="0"/>
                <a:ea typeface="Source Sans Pro" panose="020B0503030403020204" pitchFamily="34" charset="0"/>
              </a:rPr>
              <a:t>budete mít stavební </a:t>
            </a:r>
            <a:r>
              <a:rPr lang="cs-CZ" sz="1100" dirty="0" smtClean="0">
                <a:latin typeface="Source Sans Pro" panose="020B0503030403020204" pitchFamily="34" charset="0"/>
                <a:ea typeface="Source Sans Pro" panose="020B0503030403020204" pitchFamily="34" charset="0"/>
              </a:rPr>
              <a:t>povolení, bude </a:t>
            </a:r>
            <a:r>
              <a:rPr lang="cs-CZ" sz="1100" dirty="0">
                <a:latin typeface="Source Sans Pro" panose="020B0503030403020204" pitchFamily="34" charset="0"/>
                <a:ea typeface="Source Sans Pro" panose="020B0503030403020204" pitchFamily="34" charset="0"/>
              </a:rPr>
              <a:t>Vám vydáno </a:t>
            </a:r>
            <a:r>
              <a:rPr lang="cs-CZ" sz="1100" dirty="0" smtClean="0">
                <a:latin typeface="Source Sans Pro" panose="020B0503030403020204" pitchFamily="34" charset="0"/>
                <a:ea typeface="Source Sans Pro" panose="020B0503030403020204" pitchFamily="34" charset="0"/>
              </a:rPr>
              <a:t>Bezpečnostní opatření, ve kterém budete mít stanovenou trasu vjezdu.</a:t>
            </a:r>
          </a:p>
          <a:p>
            <a:pPr marL="742950" lvl="1" indent="-285750" algn="just">
              <a:buFont typeface="Arial" panose="020B0604020202020204" pitchFamily="34" charset="0"/>
              <a:buChar char="•"/>
            </a:pPr>
            <a:r>
              <a:rPr lang="cs-CZ" sz="1100" dirty="0">
                <a:latin typeface="Source Sans Pro" panose="020B0503030403020204" pitchFamily="34" charset="0"/>
                <a:ea typeface="Source Sans Pro" panose="020B0503030403020204" pitchFamily="34" charset="0"/>
              </a:rPr>
              <a:t>Daná komunikace k rampě Terminálu 2 umožňuje vjezd max. pro dvoukolový přívěs délky 13 m viz obrázek</a:t>
            </a:r>
          </a:p>
          <a:p>
            <a:pPr marL="285750" lvl="0" indent="-285750">
              <a:lnSpc>
                <a:spcPct val="150000"/>
              </a:lnSpc>
              <a:buFont typeface="Arial" panose="020B0604020202020204" pitchFamily="34" charset="0"/>
              <a:buChar char="•"/>
            </a:pPr>
            <a:endParaRPr lang="cs-CZ" dirty="0">
              <a:latin typeface="Source Sans Pro" panose="020B0503030403020204" pitchFamily="34" charset="0"/>
              <a:ea typeface="Source Sans Pro" panose="020B0503030403020204" pitchFamily="34" charset="0"/>
            </a:endParaRPr>
          </a:p>
        </p:txBody>
      </p:sp>
      <p:pic>
        <p:nvPicPr>
          <p:cNvPr id="1026" name="Picture 2" descr="cid:image011.png@01D47B5D.92798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673" y="1958867"/>
            <a:ext cx="3985452" cy="262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Obrázek 3" descr="cid:image002.png@01D47B5D.CD0E7A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28" y="1958867"/>
            <a:ext cx="3157263" cy="458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2" descr="image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140" y="4726356"/>
            <a:ext cx="3423120" cy="168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33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3779" y="307428"/>
            <a:ext cx="8308428" cy="6140142"/>
          </a:xfrm>
          <a:prstGeom prst="rect">
            <a:avLst/>
          </a:prstGeom>
          <a:noFill/>
        </p:spPr>
        <p:txBody>
          <a:bodyPr wrap="square" rtlCol="0">
            <a:spAutoFit/>
          </a:bodyPr>
          <a:lstStyle/>
          <a:p>
            <a:pPr marL="742950" lvl="1" indent="-285750">
              <a:buFont typeface="Arial" panose="020B0604020202020204" pitchFamily="34" charset="0"/>
              <a:buChar char="•"/>
            </a:pPr>
            <a:endParaRPr lang="cs-CZ" dirty="0">
              <a:latin typeface="Source Sans Pro" panose="020B0503030403020204" pitchFamily="34" charset="0"/>
              <a:ea typeface="Source Sans Pro" panose="020B0503030403020204" pitchFamily="34" charset="0"/>
            </a:endParaRPr>
          </a:p>
          <a:p>
            <a:pPr marL="361950" indent="-361950"/>
            <a:r>
              <a:rPr lang="cs-CZ" sz="1400" i="1" dirty="0" smtClean="0">
                <a:latin typeface="Source Sans Pro" panose="020B0503030403020204" pitchFamily="34" charset="0"/>
                <a:ea typeface="Source Sans Pro" panose="020B0503030403020204" pitchFamily="34" charset="0"/>
              </a:rPr>
              <a:t>č. 2) Je možné zapůjčení techniky </a:t>
            </a:r>
            <a:r>
              <a:rPr lang="cs-CZ" sz="1400" i="1" dirty="0">
                <a:latin typeface="Source Sans Pro" panose="020B0503030403020204" pitchFamily="34" charset="0"/>
                <a:ea typeface="Source Sans Pro" panose="020B0503030403020204" pitchFamily="34" charset="0"/>
              </a:rPr>
              <a:t>na složení kamionů a následné dopravy materiálu do naší jednotky (VZV, </a:t>
            </a:r>
            <a:r>
              <a:rPr lang="cs-CZ" sz="1400" i="1" dirty="0" err="1">
                <a:latin typeface="Source Sans Pro" panose="020B0503030403020204" pitchFamily="34" charset="0"/>
                <a:ea typeface="Source Sans Pro" panose="020B0503030403020204" pitchFamily="34" charset="0"/>
              </a:rPr>
              <a:t>paleťáky</a:t>
            </a:r>
            <a:r>
              <a:rPr lang="cs-CZ" sz="1400" i="1" dirty="0">
                <a:latin typeface="Source Sans Pro" panose="020B0503030403020204" pitchFamily="34" charset="0"/>
                <a:ea typeface="Source Sans Pro" panose="020B0503030403020204" pitchFamily="34" charset="0"/>
              </a:rPr>
              <a:t>, atd</a:t>
            </a:r>
            <a:r>
              <a:rPr lang="cs-CZ" sz="1400" i="1" dirty="0" smtClean="0">
                <a:latin typeface="Source Sans Pro" panose="020B0503030403020204" pitchFamily="34" charset="0"/>
                <a:ea typeface="Source Sans Pro" panose="020B0503030403020204" pitchFamily="34" charset="0"/>
              </a:rPr>
              <a:t>.)?</a:t>
            </a:r>
          </a:p>
          <a:p>
            <a:pPr marL="449263" indent="-449263"/>
            <a:endParaRPr lang="cs-CZ" sz="500" i="1" dirty="0">
              <a:latin typeface="Source Sans Pro" panose="020B0503030403020204" pitchFamily="34" charset="0"/>
              <a:ea typeface="Source Sans Pro" panose="020B0503030403020204" pitchFamily="34" charset="0"/>
            </a:endParaRPr>
          </a:p>
          <a:p>
            <a:pPr marL="742950" lvl="1" indent="-285750">
              <a:buFont typeface="Arial" panose="020B0604020202020204" pitchFamily="34" charset="0"/>
              <a:buChar char="•"/>
            </a:pPr>
            <a:r>
              <a:rPr lang="cs-CZ" sz="1200" dirty="0" smtClean="0">
                <a:latin typeface="Source Sans Pro" panose="020B0503030403020204" pitchFamily="34" charset="0"/>
                <a:ea typeface="Source Sans Pro" panose="020B0503030403020204" pitchFamily="34" charset="0"/>
              </a:rPr>
              <a:t>LP touto technikou nedisponuje, je nutno mít vlastní.</a:t>
            </a:r>
          </a:p>
          <a:p>
            <a:pPr lvl="1"/>
            <a:endParaRPr lang="cs-CZ" sz="1100" dirty="0" smtClean="0">
              <a:latin typeface="Source Sans Pro" panose="020B0503030403020204" pitchFamily="34" charset="0"/>
              <a:ea typeface="Source Sans Pro" panose="020B0503030403020204" pitchFamily="34" charset="0"/>
            </a:endParaRPr>
          </a:p>
          <a:p>
            <a:pPr lvl="1"/>
            <a:endParaRPr lang="cs-CZ" sz="1100" dirty="0">
              <a:latin typeface="Source Sans Pro" panose="020B0503030403020204" pitchFamily="34" charset="0"/>
              <a:ea typeface="Source Sans Pro" panose="020B0503030403020204" pitchFamily="34" charset="0"/>
            </a:endParaRPr>
          </a:p>
          <a:p>
            <a:pPr marL="361950" indent="-361950"/>
            <a:r>
              <a:rPr lang="cs-CZ" sz="1400" i="1" dirty="0" smtClean="0">
                <a:latin typeface="Source Sans Pro" panose="020B0503030403020204" pitchFamily="34" charset="0"/>
                <a:ea typeface="Source Sans Pro" panose="020B0503030403020204" pitchFamily="34" charset="0"/>
              </a:rPr>
              <a:t>č. </a:t>
            </a:r>
            <a:r>
              <a:rPr lang="cs-CZ" sz="1400" i="1" dirty="0">
                <a:latin typeface="Source Sans Pro" panose="020B0503030403020204" pitchFamily="34" charset="0"/>
                <a:ea typeface="Source Sans Pro" panose="020B0503030403020204" pitchFamily="34" charset="0"/>
              </a:rPr>
              <a:t>3) </a:t>
            </a:r>
            <a:r>
              <a:rPr lang="cs-CZ" sz="1400" i="1" dirty="0" smtClean="0">
                <a:latin typeface="Source Sans Pro" panose="020B0503030403020204" pitchFamily="34" charset="0"/>
                <a:ea typeface="Source Sans Pro" panose="020B0503030403020204" pitchFamily="34" charset="0"/>
              </a:rPr>
              <a:t>Jaký </a:t>
            </a:r>
            <a:r>
              <a:rPr lang="cs-CZ" sz="1400" i="1" dirty="0">
                <a:latin typeface="Source Sans Pro" panose="020B0503030403020204" pitchFamily="34" charset="0"/>
                <a:ea typeface="Source Sans Pro" panose="020B0503030403020204" pitchFamily="34" charset="0"/>
              </a:rPr>
              <a:t>je způsob kontroly atypických palet s nábytky – pro případ, že bude zboží větší (popř. těžší) než zvládne RTG:</a:t>
            </a:r>
          </a:p>
          <a:p>
            <a:endParaRPr lang="cs-CZ" sz="500" i="1" dirty="0">
              <a:latin typeface="Source Sans Pro" panose="020B0503030403020204" pitchFamily="34" charset="0"/>
              <a:ea typeface="Source Sans Pro" panose="020B0503030403020204" pitchFamily="34" charset="0"/>
            </a:endParaRPr>
          </a:p>
          <a:p>
            <a:pPr marL="742950" lvl="1" indent="-285750" algn="just">
              <a:buFont typeface="Arial" panose="020B0604020202020204" pitchFamily="34" charset="0"/>
              <a:buChar char="•"/>
            </a:pPr>
            <a:r>
              <a:rPr lang="cs-CZ" sz="1200" dirty="0">
                <a:latin typeface="Source Sans Pro" panose="020B0503030403020204" pitchFamily="34" charset="0"/>
                <a:ea typeface="Source Sans Pro" panose="020B0503030403020204" pitchFamily="34" charset="0"/>
              </a:rPr>
              <a:t>Pokud je něco nadrozměrného a není možné, že to standardně projde RTG, musí se objednat speciální kontrola s pyrotechniky. Jednotlivé kusy se pak postupně vnáší posledními únikovými dveřmi z estakády (za novou centrální bezpečnostní kontrolou v </a:t>
            </a:r>
            <a:r>
              <a:rPr lang="cs-CZ" sz="1200" dirty="0" smtClean="0">
                <a:latin typeface="Source Sans Pro" panose="020B0503030403020204" pitchFamily="34" charset="0"/>
                <a:ea typeface="Source Sans Pro" panose="020B0503030403020204" pitchFamily="34" charset="0"/>
              </a:rPr>
              <a:t>Terminálu 2</a:t>
            </a:r>
            <a:r>
              <a:rPr lang="cs-CZ" sz="1200" dirty="0">
                <a:latin typeface="Source Sans Pro" panose="020B0503030403020204" pitchFamily="34" charset="0"/>
                <a:ea typeface="Source Sans Pro" panose="020B0503030403020204" pitchFamily="34" charset="0"/>
              </a:rPr>
              <a:t>). Návoz nadrozměrných předmětů prosíme provádějte hromadně - ideálně max. 1x (ne opakovaně dílčí dodávky), možno realizovat pouze v nočních hodinách, tzn. po 22:00 hod., nutno nahlásit min. tři dny předem, aby se vše stihlo včas projednat a zajistit s Provozem a Bezpečností. Nadrozměrné předměty se připraví na estakádě, přivolají se pracovníci Bezpečnosti, kteří otevřou dveře, materiál se vnese dovnitř, osoby ale nesmí projít, standardně musí jít okolo přes vrátnici a bezpečnostní kontrolu. Poté si dojdou opět pro materiál a odvezou ho do prodejny. Vozíky musí mít gumová kolečka. Osoby musí mít vstupy SRA, případně 1 </a:t>
            </a:r>
            <a:r>
              <a:rPr lang="cs-CZ" sz="1200" dirty="0" err="1">
                <a:latin typeface="Source Sans Pro" panose="020B0503030403020204" pitchFamily="34" charset="0"/>
                <a:ea typeface="Source Sans Pro" panose="020B0503030403020204" pitchFamily="34" charset="0"/>
              </a:rPr>
              <a:t>guide</a:t>
            </a:r>
            <a:r>
              <a:rPr lang="cs-CZ" sz="1200" dirty="0">
                <a:latin typeface="Source Sans Pro" panose="020B0503030403020204" pitchFamily="34" charset="0"/>
                <a:ea typeface="Source Sans Pro" panose="020B0503030403020204" pitchFamily="34" charset="0"/>
              </a:rPr>
              <a:t> na 5 osob</a:t>
            </a:r>
            <a:r>
              <a:rPr lang="cs-CZ" sz="1200" dirty="0" smtClean="0">
                <a:latin typeface="Source Sans Pro" panose="020B0503030403020204" pitchFamily="34" charset="0"/>
                <a:ea typeface="Source Sans Pro" panose="020B0503030403020204" pitchFamily="34" charset="0"/>
              </a:rPr>
              <a:t>.</a:t>
            </a:r>
          </a:p>
          <a:p>
            <a:pPr marL="449263" indent="-449263"/>
            <a:endParaRPr lang="cs-CZ" sz="1100" i="1" dirty="0" smtClean="0">
              <a:latin typeface="Source Sans Pro" panose="020B0503030403020204" pitchFamily="34" charset="0"/>
              <a:ea typeface="Source Sans Pro" panose="020B0503030403020204" pitchFamily="34" charset="0"/>
            </a:endParaRPr>
          </a:p>
          <a:p>
            <a:pPr marL="449263" indent="-449263"/>
            <a:endParaRPr lang="cs-CZ" sz="1100" i="1" dirty="0">
              <a:latin typeface="Source Sans Pro" panose="020B0503030403020204" pitchFamily="34" charset="0"/>
              <a:ea typeface="Source Sans Pro" panose="020B0503030403020204" pitchFamily="34" charset="0"/>
            </a:endParaRPr>
          </a:p>
          <a:p>
            <a:pPr marL="361950" indent="-361950"/>
            <a:r>
              <a:rPr lang="cs-CZ" sz="1400" i="1" dirty="0" smtClean="0">
                <a:latin typeface="Source Sans Pro" panose="020B0503030403020204" pitchFamily="34" charset="0"/>
                <a:ea typeface="Source Sans Pro" panose="020B0503030403020204" pitchFamily="34" charset="0"/>
              </a:rPr>
              <a:t>č. </a:t>
            </a:r>
            <a:r>
              <a:rPr lang="cs-CZ" sz="1400" i="1" dirty="0">
                <a:latin typeface="Source Sans Pro" panose="020B0503030403020204" pitchFamily="34" charset="0"/>
                <a:ea typeface="Source Sans Pro" panose="020B0503030403020204" pitchFamily="34" charset="0"/>
              </a:rPr>
              <a:t>4) Jaké jsou možnosti likvidace většího množství odpadu spojených s vybalením nábytků (tzn. igelit; karton a dřevěné palety):</a:t>
            </a:r>
          </a:p>
          <a:p>
            <a:endParaRPr lang="cs-CZ" sz="500" i="1" dirty="0">
              <a:latin typeface="Source Sans Pro" panose="020B0503030403020204" pitchFamily="34" charset="0"/>
              <a:ea typeface="Source Sans Pro" panose="020B0503030403020204" pitchFamily="34" charset="0"/>
            </a:endParaRPr>
          </a:p>
          <a:p>
            <a:pPr marL="742950" lvl="1" indent="-285750" algn="just">
              <a:buFont typeface="Arial" panose="020B0604020202020204" pitchFamily="34" charset="0"/>
              <a:buChar char="•"/>
            </a:pPr>
            <a:r>
              <a:rPr lang="cs-CZ" sz="1200" dirty="0">
                <a:latin typeface="Source Sans Pro" panose="020B0503030403020204" pitchFamily="34" charset="0"/>
                <a:ea typeface="Source Sans Pro" panose="020B0503030403020204" pitchFamily="34" charset="0"/>
              </a:rPr>
              <a:t>Za likvidaci odpadu je zodpovědný sám nájemce; případně lze využít </a:t>
            </a:r>
            <a:r>
              <a:rPr lang="cs-CZ" sz="1200" dirty="0" err="1">
                <a:latin typeface="Source Sans Pro" panose="020B0503030403020204" pitchFamily="34" charset="0"/>
                <a:ea typeface="Source Sans Pro" panose="020B0503030403020204" pitchFamily="34" charset="0"/>
              </a:rPr>
              <a:t>mezideponii</a:t>
            </a:r>
            <a:r>
              <a:rPr lang="cs-CZ" sz="1200" dirty="0">
                <a:latin typeface="Source Sans Pro" panose="020B0503030403020204" pitchFamily="34" charset="0"/>
                <a:ea typeface="Source Sans Pro" panose="020B0503030403020204" pitchFamily="34" charset="0"/>
              </a:rPr>
              <a:t>. </a:t>
            </a:r>
            <a:endParaRPr lang="cs-CZ" sz="1200" dirty="0" smtClean="0">
              <a:latin typeface="Source Sans Pro" panose="020B0503030403020204" pitchFamily="34" charset="0"/>
              <a:ea typeface="Source Sans Pro" panose="020B0503030403020204" pitchFamily="34" charset="0"/>
            </a:endParaRPr>
          </a:p>
          <a:p>
            <a:pPr marL="742950" lvl="1" indent="-285750" algn="just">
              <a:buFont typeface="Arial" panose="020B0604020202020204" pitchFamily="34" charset="0"/>
              <a:buChar char="•"/>
            </a:pPr>
            <a:r>
              <a:rPr lang="cs-CZ" sz="1200" dirty="0" smtClean="0">
                <a:latin typeface="Source Sans Pro" panose="020B0503030403020204" pitchFamily="34" charset="0"/>
                <a:ea typeface="Source Sans Pro" panose="020B0503030403020204" pitchFamily="34" charset="0"/>
              </a:rPr>
              <a:t>Lze kontaktovat LP a domluvit si konkrétní podmínky pro daný případ individuálně:</a:t>
            </a:r>
            <a:endParaRPr lang="cs-CZ" sz="1200" dirty="0">
              <a:latin typeface="Source Sans Pro" panose="020B0503030403020204" pitchFamily="34" charset="0"/>
              <a:ea typeface="Source Sans Pro" panose="020B0503030403020204" pitchFamily="34" charset="0"/>
            </a:endParaRPr>
          </a:p>
          <a:p>
            <a:pPr marL="717550" lvl="1" algn="just"/>
            <a:r>
              <a:rPr lang="cs-CZ" sz="1200" dirty="0">
                <a:latin typeface="Source Sans Pro" panose="020B0503030403020204" pitchFamily="34" charset="0"/>
                <a:ea typeface="Source Sans Pro" panose="020B0503030403020204" pitchFamily="34" charset="0"/>
              </a:rPr>
              <a:t>Kontakt: </a:t>
            </a:r>
            <a:r>
              <a:rPr lang="cs-CZ" sz="1200" b="1" dirty="0">
                <a:latin typeface="Source Sans Pro" panose="020B0503030403020204" pitchFamily="34" charset="0"/>
                <a:ea typeface="Source Sans Pro" panose="020B0503030403020204" pitchFamily="34" charset="0"/>
              </a:rPr>
              <a:t>Petra Žáková </a:t>
            </a:r>
            <a:r>
              <a:rPr lang="cs-CZ" sz="1200" dirty="0">
                <a:latin typeface="Source Sans Pro" panose="020B0503030403020204" pitchFamily="34" charset="0"/>
                <a:ea typeface="Source Sans Pro" panose="020B0503030403020204" pitchFamily="34" charset="0"/>
              </a:rPr>
              <a:t>– manažer Odpadového hospodářství a </a:t>
            </a:r>
            <a:r>
              <a:rPr lang="cs-CZ" sz="1200" dirty="0" err="1">
                <a:latin typeface="Source Sans Pro" panose="020B0503030403020204" pitchFamily="34" charset="0"/>
                <a:ea typeface="Source Sans Pro" panose="020B0503030403020204" pitchFamily="34" charset="0"/>
              </a:rPr>
              <a:t>pohr</a:t>
            </a:r>
            <a:r>
              <a:rPr lang="cs-CZ" sz="1200" dirty="0">
                <a:latin typeface="Source Sans Pro" panose="020B0503030403020204" pitchFamily="34" charset="0"/>
                <a:ea typeface="Source Sans Pro" panose="020B0503030403020204" pitchFamily="34" charset="0"/>
              </a:rPr>
              <a:t>. </a:t>
            </a:r>
            <a:r>
              <a:rPr lang="cs-CZ" sz="1200" dirty="0" err="1">
                <a:latin typeface="Source Sans Pro" panose="020B0503030403020204" pitchFamily="34" charset="0"/>
                <a:ea typeface="Source Sans Pro" panose="020B0503030403020204" pitchFamily="34" charset="0"/>
              </a:rPr>
              <a:t>veter</a:t>
            </a:r>
            <a:r>
              <a:rPr lang="cs-CZ" sz="1200" dirty="0">
                <a:latin typeface="Source Sans Pro" panose="020B0503030403020204" pitchFamily="34" charset="0"/>
                <a:ea typeface="Source Sans Pro" panose="020B0503030403020204" pitchFamily="34" charset="0"/>
              </a:rPr>
              <a:t>. stanice, </a:t>
            </a:r>
          </a:p>
          <a:p>
            <a:pPr marL="717550" lvl="1" algn="just"/>
            <a:r>
              <a:rPr lang="cs-CZ" sz="1200" dirty="0">
                <a:latin typeface="Source Sans Pro" panose="020B0503030403020204" pitchFamily="34" charset="0"/>
                <a:ea typeface="Source Sans Pro" panose="020B0503030403020204" pitchFamily="34" charset="0"/>
              </a:rPr>
              <a:t>M: 724 533 </a:t>
            </a:r>
            <a:r>
              <a:rPr lang="cs-CZ" sz="1200" dirty="0" smtClean="0">
                <a:latin typeface="Source Sans Pro" panose="020B0503030403020204" pitchFamily="34" charset="0"/>
                <a:ea typeface="Source Sans Pro" panose="020B0503030403020204" pitchFamily="34" charset="0"/>
              </a:rPr>
              <a:t>286, e-mail: </a:t>
            </a:r>
            <a:r>
              <a:rPr lang="cs-CZ" sz="1200" dirty="0" smtClean="0">
                <a:latin typeface="Source Sans Pro" panose="020B0503030403020204" pitchFamily="34" charset="0"/>
                <a:ea typeface="Source Sans Pro" panose="020B0503030403020204" pitchFamily="34" charset="0"/>
                <a:hlinkClick r:id="rId2"/>
              </a:rPr>
              <a:t>petra.zakova@prg.aero</a:t>
            </a:r>
            <a:endParaRPr lang="cs-CZ" sz="1200" dirty="0" smtClean="0">
              <a:latin typeface="Source Sans Pro" panose="020B0503030403020204" pitchFamily="34" charset="0"/>
              <a:ea typeface="Source Sans Pro" panose="020B0503030403020204" pitchFamily="34" charset="0"/>
            </a:endParaRPr>
          </a:p>
          <a:p>
            <a:pPr marL="742950" lvl="1" indent="-285750" algn="just">
              <a:buFont typeface="Arial" panose="020B0604020202020204" pitchFamily="34" charset="0"/>
              <a:buChar char="•"/>
            </a:pPr>
            <a:r>
              <a:rPr lang="cs-CZ" sz="1200" dirty="0" smtClean="0">
                <a:latin typeface="Source Sans Pro" panose="020B0503030403020204" pitchFamily="34" charset="0"/>
                <a:ea typeface="Source Sans Pro" panose="020B0503030403020204" pitchFamily="34" charset="0"/>
              </a:rPr>
              <a:t>Není </a:t>
            </a:r>
            <a:r>
              <a:rPr lang="cs-CZ" sz="1200" dirty="0">
                <a:latin typeface="Source Sans Pro" panose="020B0503030403020204" pitchFamily="34" charset="0"/>
                <a:ea typeface="Source Sans Pro" panose="020B0503030403020204" pitchFamily="34" charset="0"/>
              </a:rPr>
              <a:t>bohužel možné odpad svévolně odkládat na rampě nebo jej vhazovat do letištního odpadového dvora,  pokud to není povolené.</a:t>
            </a:r>
          </a:p>
          <a:p>
            <a:pPr marL="742950" lvl="1" indent="-285750" algn="just">
              <a:buFont typeface="Arial" panose="020B0604020202020204" pitchFamily="34" charset="0"/>
              <a:buChar char="•"/>
            </a:pPr>
            <a:endParaRPr lang="cs-CZ" sz="1100" dirty="0">
              <a:latin typeface="Source Sans Pro" panose="020B0503030403020204" pitchFamily="34" charset="0"/>
              <a:ea typeface="Source Sans Pro" panose="020B0503030403020204" pitchFamily="34" charset="0"/>
            </a:endParaRPr>
          </a:p>
          <a:p>
            <a:pPr lvl="1"/>
            <a:endParaRPr lang="cs-CZ" sz="1100" dirty="0">
              <a:latin typeface="Source Sans Pro" panose="020B0503030403020204" pitchFamily="34" charset="0"/>
              <a:ea typeface="Source Sans Pro" panose="020B0503030403020204" pitchFamily="34" charset="0"/>
            </a:endParaRPr>
          </a:p>
          <a:p>
            <a:endParaRPr lang="cs-CZ"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5876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3330" y="1351388"/>
            <a:ext cx="8308428" cy="3724096"/>
          </a:xfrm>
          <a:prstGeom prst="rect">
            <a:avLst/>
          </a:prstGeom>
          <a:noFill/>
        </p:spPr>
        <p:txBody>
          <a:bodyPr wrap="square" rtlCol="0">
            <a:spAutoFit/>
          </a:bodyPr>
          <a:lstStyle/>
          <a:p>
            <a:pPr lvl="0" algn="just"/>
            <a:r>
              <a:rPr lang="cs-CZ" dirty="0" smtClean="0"/>
              <a:t>Během výběrového řízení jste od nás obdržel </a:t>
            </a:r>
            <a:r>
              <a:rPr lang="cs-CZ" b="1" dirty="0" smtClean="0"/>
              <a:t>přístupové </a:t>
            </a:r>
            <a:r>
              <a:rPr lang="cs-CZ" b="1" dirty="0"/>
              <a:t>údaje do Sekce pro obchodní partnery na webových stránkách </a:t>
            </a:r>
            <a:r>
              <a:rPr lang="cs-CZ" b="1" dirty="0" smtClean="0"/>
              <a:t>LP</a:t>
            </a:r>
            <a:r>
              <a:rPr lang="cs-CZ" dirty="0" smtClean="0"/>
              <a:t>, </a:t>
            </a:r>
            <a:r>
              <a:rPr lang="cs-CZ" dirty="0"/>
              <a:t>kde najdete nejrůznější formuláře, směrnice a další potřebné </a:t>
            </a:r>
            <a:r>
              <a:rPr lang="cs-CZ" dirty="0" smtClean="0"/>
              <a:t>informace</a:t>
            </a:r>
            <a:r>
              <a:rPr lang="cs-CZ" dirty="0" smtClean="0"/>
              <a:t>, které jsou pravidelně aktualizovány.</a:t>
            </a:r>
            <a:endParaRPr lang="cs-CZ" dirty="0" smtClean="0"/>
          </a:p>
          <a:p>
            <a:pPr marL="285750" lvl="0" indent="-285750" algn="just">
              <a:buFont typeface="Arial" panose="020B0604020202020204" pitchFamily="34" charset="0"/>
              <a:buChar char="•"/>
            </a:pPr>
            <a:endParaRPr lang="cs-CZ" dirty="0" smtClean="0"/>
          </a:p>
          <a:p>
            <a:pPr lvl="0" algn="just"/>
            <a:r>
              <a:rPr lang="cs-CZ" dirty="0">
                <a:hlinkClick r:id="rId2"/>
              </a:rPr>
              <a:t>https://www.prg.aero/protected-page?destination=/</a:t>
            </a:r>
            <a:r>
              <a:rPr lang="cs-CZ" dirty="0" smtClean="0">
                <a:hlinkClick r:id="rId2"/>
              </a:rPr>
              <a:t>pro-obchodni-partnery&amp;protected_page=29</a:t>
            </a:r>
            <a:endParaRPr lang="cs-CZ" dirty="0" smtClean="0"/>
          </a:p>
          <a:p>
            <a:pPr lvl="0" algn="just"/>
            <a:endParaRPr lang="cs-CZ" dirty="0"/>
          </a:p>
          <a:p>
            <a:pPr lvl="0" algn="just"/>
            <a:r>
              <a:rPr lang="cs-CZ" dirty="0" smtClean="0"/>
              <a:t>V případě dotazů se obracejte na svého </a:t>
            </a:r>
            <a:r>
              <a:rPr lang="cs-CZ" dirty="0" err="1" smtClean="0"/>
              <a:t>Key</a:t>
            </a:r>
            <a:r>
              <a:rPr lang="cs-CZ" dirty="0" smtClean="0"/>
              <a:t> </a:t>
            </a:r>
            <a:r>
              <a:rPr lang="cs-CZ" dirty="0" err="1" smtClean="0"/>
              <a:t>Accounta</a:t>
            </a:r>
            <a:r>
              <a:rPr lang="cs-CZ" dirty="0" smtClean="0"/>
              <a:t>, případně na následující kontaktní osobu:</a:t>
            </a:r>
            <a:endParaRPr lang="cs-CZ" dirty="0" smtClean="0"/>
          </a:p>
          <a:p>
            <a:pPr marL="285750" lvl="0" indent="-285750" algn="just">
              <a:buFont typeface="Arial" panose="020B0604020202020204" pitchFamily="34" charset="0"/>
              <a:buChar char="•"/>
            </a:pPr>
            <a:endParaRPr lang="cs-CZ" dirty="0"/>
          </a:p>
          <a:p>
            <a:pPr lvl="0" algn="just"/>
            <a:r>
              <a:rPr lang="cs-CZ" sz="1400" b="1" dirty="0" smtClean="0"/>
              <a:t>Matěj Vacínek</a:t>
            </a:r>
            <a:endParaRPr lang="cs-CZ" sz="1400" b="1" dirty="0" smtClean="0"/>
          </a:p>
          <a:p>
            <a:pPr lvl="0" algn="just"/>
            <a:r>
              <a:rPr lang="cs-CZ" sz="1400" dirty="0" err="1" smtClean="0"/>
              <a:t>Key</a:t>
            </a:r>
            <a:r>
              <a:rPr lang="cs-CZ" sz="1400" dirty="0" smtClean="0"/>
              <a:t> </a:t>
            </a:r>
            <a:r>
              <a:rPr lang="cs-CZ" sz="1400" dirty="0" err="1" smtClean="0"/>
              <a:t>account</a:t>
            </a:r>
            <a:r>
              <a:rPr lang="cs-CZ" sz="1400" dirty="0" smtClean="0"/>
              <a:t> </a:t>
            </a:r>
            <a:r>
              <a:rPr lang="cs-CZ" sz="1400" dirty="0" err="1" smtClean="0"/>
              <a:t>specialist</a:t>
            </a:r>
            <a:r>
              <a:rPr lang="cs-CZ" sz="1400" dirty="0" smtClean="0"/>
              <a:t> </a:t>
            </a:r>
            <a:r>
              <a:rPr lang="cs-CZ" sz="1400" dirty="0" err="1" smtClean="0"/>
              <a:t>for</a:t>
            </a:r>
            <a:r>
              <a:rPr lang="cs-CZ" sz="1400" dirty="0" smtClean="0"/>
              <a:t> </a:t>
            </a:r>
            <a:r>
              <a:rPr lang="cs-CZ" sz="1400" dirty="0" err="1" smtClean="0"/>
              <a:t>commercial</a:t>
            </a:r>
            <a:r>
              <a:rPr lang="cs-CZ" sz="1400" dirty="0" smtClean="0"/>
              <a:t> </a:t>
            </a:r>
            <a:r>
              <a:rPr lang="cs-CZ" sz="1400" dirty="0" err="1" smtClean="0"/>
              <a:t>activities</a:t>
            </a:r>
            <a:endParaRPr lang="cs-CZ" sz="1400" dirty="0" smtClean="0"/>
          </a:p>
          <a:p>
            <a:pPr lvl="0" algn="just"/>
            <a:r>
              <a:rPr lang="cs-CZ" sz="1400" dirty="0" smtClean="0"/>
              <a:t>M: </a:t>
            </a:r>
            <a:r>
              <a:rPr lang="cs-CZ" sz="1400" dirty="0" smtClean="0"/>
              <a:t>720 069 752</a:t>
            </a:r>
            <a:endParaRPr lang="cs-CZ" sz="1400" dirty="0" smtClean="0"/>
          </a:p>
          <a:p>
            <a:pPr lvl="0" algn="just"/>
            <a:r>
              <a:rPr lang="cs-CZ" sz="1400" dirty="0" smtClean="0"/>
              <a:t>e-mail</a:t>
            </a:r>
            <a:r>
              <a:rPr lang="cs-CZ" sz="1400" dirty="0"/>
              <a:t>: </a:t>
            </a:r>
            <a:r>
              <a:rPr lang="cs-CZ" sz="1400" u="sng" dirty="0" smtClean="0">
                <a:solidFill>
                  <a:srgbClr val="0066AD"/>
                </a:solidFill>
              </a:rPr>
              <a:t>matej.vacinek</a:t>
            </a:r>
            <a:r>
              <a:rPr lang="cs-CZ" sz="1400" u="sng" dirty="0" smtClean="0">
                <a:solidFill>
                  <a:srgbClr val="0066AD"/>
                </a:solidFill>
                <a:hlinkClick r:id="rId3"/>
              </a:rPr>
              <a:t>@prg.aero</a:t>
            </a:r>
            <a:endParaRPr lang="cs-CZ" sz="1400" dirty="0">
              <a:solidFill>
                <a:srgbClr val="0066AD"/>
              </a:solidFill>
            </a:endParaRPr>
          </a:p>
        </p:txBody>
      </p:sp>
      <p:sp>
        <p:nvSpPr>
          <p:cNvPr id="3" name="Nadpis 1">
            <a:extLst>
              <a:ext uri="{FF2B5EF4-FFF2-40B4-BE49-F238E27FC236}">
                <a16:creationId xmlns:a16="http://schemas.microsoft.com/office/drawing/2014/main" id="{E492717B-ED5D-7841-AEA6-E5FC29257A85}"/>
              </a:ext>
            </a:extLst>
          </p:cNvPr>
          <p:cNvSpPr txBox="1">
            <a:spLocks/>
          </p:cNvSpPr>
          <p:nvPr/>
        </p:nvSpPr>
        <p:spPr>
          <a:xfrm>
            <a:off x="393330" y="351576"/>
            <a:ext cx="10515600" cy="847292"/>
          </a:xfrm>
          <a:prstGeom prst="rect">
            <a:avLst/>
          </a:prstGeom>
        </p:spPr>
        <p:txBody>
          <a:bodyPr/>
          <a:lstStyle>
            <a:lvl1pPr algn="l" defTabSz="914400" rtl="0" eaLnBrk="1" latinLnBrk="0" hangingPunct="1">
              <a:lnSpc>
                <a:spcPct val="120000"/>
              </a:lnSpc>
              <a:spcBef>
                <a:spcPct val="0"/>
              </a:spcBef>
              <a:buNone/>
              <a:defRPr sz="3600" kern="1200">
                <a:solidFill>
                  <a:schemeClr val="tx1"/>
                </a:solidFill>
                <a:latin typeface="Neo Sans Pro" panose="020B0504030504040204" pitchFamily="34" charset="0"/>
                <a:ea typeface="+mj-ea"/>
                <a:cs typeface="+mj-cs"/>
              </a:defRPr>
            </a:lvl1pPr>
          </a:lstStyle>
          <a:p>
            <a:r>
              <a:rPr lang="cs-CZ" b="1" dirty="0" smtClean="0">
                <a:latin typeface="Source Sans Pro" panose="020B0503030403020204" pitchFamily="34" charset="0"/>
                <a:ea typeface="Source Sans Pro" panose="020B0503030403020204" pitchFamily="34" charset="0"/>
              </a:rPr>
              <a:t>Kontaktní osoba a důležité informace</a:t>
            </a:r>
            <a:endParaRPr lang="cs-C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97451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32128" y="725915"/>
            <a:ext cx="8568559" cy="6217087"/>
          </a:xfrm>
          <a:prstGeom prst="rect">
            <a:avLst/>
          </a:prstGeom>
          <a:noFill/>
        </p:spPr>
        <p:txBody>
          <a:bodyPr wrap="square" rtlCol="0">
            <a:spAutoFit/>
          </a:bodyPr>
          <a:lstStyle/>
          <a:p>
            <a:r>
              <a:rPr lang="cs-CZ" u="sng" dirty="0" smtClean="0">
                <a:latin typeface="Source Sans Pro" panose="020B0503030403020204" pitchFamily="34" charset="0"/>
                <a:ea typeface="Source Sans Pro" panose="020B0503030403020204" pitchFamily="34" charset="0"/>
              </a:rPr>
              <a:t>Pro</a:t>
            </a:r>
            <a:r>
              <a:rPr lang="cs-CZ" u="sng" dirty="0">
                <a:latin typeface="Source Sans Pro" panose="020B0503030403020204" pitchFamily="34" charset="0"/>
                <a:ea typeface="Source Sans Pro" panose="020B0503030403020204" pitchFamily="34" charset="0"/>
              </a:rPr>
              <a:t> vstup do Neveřejného prostoru nebo zóny SRA </a:t>
            </a:r>
            <a:r>
              <a:rPr lang="cs-CZ" u="sng" dirty="0" smtClean="0">
                <a:latin typeface="Source Sans Pro" panose="020B0503030403020204" pitchFamily="34" charset="0"/>
                <a:ea typeface="Source Sans Pro" panose="020B0503030403020204" pitchFamily="34" charset="0"/>
              </a:rPr>
              <a:t>je </a:t>
            </a:r>
            <a:r>
              <a:rPr lang="cs-CZ" u="sng" dirty="0">
                <a:latin typeface="Source Sans Pro" panose="020B0503030403020204" pitchFamily="34" charset="0"/>
                <a:ea typeface="Source Sans Pro" panose="020B0503030403020204" pitchFamily="34" charset="0"/>
              </a:rPr>
              <a:t>třeba ID karta příslušného rozsahu</a:t>
            </a:r>
            <a:r>
              <a:rPr lang="cs-CZ" u="sng" dirty="0" smtClean="0">
                <a:latin typeface="Source Sans Pro" panose="020B0503030403020204" pitchFamily="34" charset="0"/>
                <a:ea typeface="Source Sans Pro" panose="020B0503030403020204" pitchFamily="34" charset="0"/>
              </a:rPr>
              <a:t>.</a:t>
            </a:r>
          </a:p>
          <a:p>
            <a:endParaRPr lang="cs-CZ" b="1" u="sng" dirty="0" smtClean="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cs-CZ" u="sng" dirty="0" smtClean="0">
                <a:latin typeface="Source Sans Pro" panose="020B0503030403020204" pitchFamily="34" charset="0"/>
                <a:ea typeface="Source Sans Pro" panose="020B0503030403020204" pitchFamily="34" charset="0"/>
              </a:rPr>
              <a:t>Pro </a:t>
            </a:r>
            <a:r>
              <a:rPr lang="cs-CZ" u="sng" dirty="0">
                <a:latin typeface="Source Sans Pro" panose="020B0503030403020204" pitchFamily="34" charset="0"/>
                <a:ea typeface="Source Sans Pro" panose="020B0503030403020204" pitchFamily="34" charset="0"/>
              </a:rPr>
              <a:t>vydání ID karty </a:t>
            </a:r>
            <a:r>
              <a:rPr lang="cs-CZ" u="sng" dirty="0" smtClean="0">
                <a:latin typeface="Source Sans Pro" panose="020B0503030403020204" pitchFamily="34" charset="0"/>
                <a:ea typeface="Source Sans Pro" panose="020B0503030403020204" pitchFamily="34" charset="0"/>
              </a:rPr>
              <a:t>budete potřebovat:</a:t>
            </a:r>
            <a:endParaRPr lang="cs-CZ" dirty="0">
              <a:latin typeface="Source Sans Pro" panose="020B0503030403020204" pitchFamily="34" charset="0"/>
              <a:ea typeface="Source Sans Pro" panose="020B0503030403020204" pitchFamily="34" charset="0"/>
            </a:endParaRPr>
          </a:p>
          <a:p>
            <a:pPr marL="342900" lvl="0" indent="-342900" algn="just">
              <a:buFont typeface="+mj-lt"/>
              <a:buAutoNum type="arabicParenR"/>
            </a:pPr>
            <a:r>
              <a:rPr lang="cs-CZ" sz="1400" dirty="0" smtClean="0">
                <a:latin typeface="Source Sans Pro" panose="020B0503030403020204" pitchFamily="34" charset="0"/>
                <a:ea typeface="Source Sans Pro" panose="020B0503030403020204" pitchFamily="34" charset="0"/>
              </a:rPr>
              <a:t>Zažádat </a:t>
            </a:r>
            <a:r>
              <a:rPr lang="cs-CZ" sz="1400" dirty="0">
                <a:latin typeface="Source Sans Pro" panose="020B0503030403020204" pitchFamily="34" charset="0"/>
                <a:ea typeface="Source Sans Pro" panose="020B0503030403020204" pitchFamily="34" charset="0"/>
              </a:rPr>
              <a:t>na </a:t>
            </a:r>
            <a:r>
              <a:rPr lang="cs-CZ" sz="1400" dirty="0" smtClean="0">
                <a:latin typeface="Source Sans Pro" panose="020B0503030403020204" pitchFamily="34" charset="0"/>
                <a:ea typeface="Source Sans Pro" panose="020B0503030403020204" pitchFamily="34" charset="0"/>
              </a:rPr>
              <a:t>Úřadě pro civilní letectví (dále jen „ÚCL“) o </a:t>
            </a:r>
            <a:r>
              <a:rPr lang="cs-CZ" sz="1400" dirty="0">
                <a:latin typeface="Source Sans Pro" panose="020B0503030403020204" pitchFamily="34" charset="0"/>
                <a:ea typeface="Source Sans Pro" panose="020B0503030403020204" pitchFamily="34" charset="0"/>
              </a:rPr>
              <a:t>vystavení</a:t>
            </a:r>
            <a:r>
              <a:rPr lang="cs-CZ" sz="1400" i="1" dirty="0">
                <a:latin typeface="Source Sans Pro" panose="020B0503030403020204" pitchFamily="34" charset="0"/>
                <a:ea typeface="Source Sans Pro" panose="020B0503030403020204" pitchFamily="34" charset="0"/>
              </a:rPr>
              <a:t> </a:t>
            </a:r>
            <a:r>
              <a:rPr lang="cs-CZ" sz="1400" b="1" i="1" dirty="0" smtClean="0">
                <a:latin typeface="Source Sans Pro" panose="020B0503030403020204" pitchFamily="34" charset="0"/>
                <a:ea typeface="Source Sans Pro" panose="020B0503030403020204" pitchFamily="34" charset="0"/>
              </a:rPr>
              <a:t>Dokladu </a:t>
            </a:r>
            <a:r>
              <a:rPr lang="cs-CZ" sz="1400" b="1" i="1" dirty="0">
                <a:latin typeface="Source Sans Pro" panose="020B0503030403020204" pitchFamily="34" charset="0"/>
                <a:ea typeface="Source Sans Pro" panose="020B0503030403020204" pitchFamily="34" charset="0"/>
              </a:rPr>
              <a:t>o spolehlivosti</a:t>
            </a:r>
            <a:r>
              <a:rPr lang="cs-CZ" sz="1400" dirty="0">
                <a:latin typeface="Source Sans Pro" panose="020B0503030403020204" pitchFamily="34" charset="0"/>
                <a:ea typeface="Source Sans Pro" panose="020B0503030403020204" pitchFamily="34" charset="0"/>
              </a:rPr>
              <a:t>. </a:t>
            </a:r>
            <a:r>
              <a:rPr lang="cs-CZ" sz="1400" dirty="0" smtClean="0">
                <a:latin typeface="Source Sans Pro" panose="020B0503030403020204" pitchFamily="34" charset="0"/>
                <a:ea typeface="Source Sans Pro" panose="020B0503030403020204" pitchFamily="34" charset="0"/>
              </a:rPr>
              <a:t>Veškeré </a:t>
            </a:r>
            <a:r>
              <a:rPr lang="cs-CZ" sz="1400" dirty="0">
                <a:latin typeface="Source Sans Pro" panose="020B0503030403020204" pitchFamily="34" charset="0"/>
                <a:ea typeface="Source Sans Pro" panose="020B0503030403020204" pitchFamily="34" charset="0"/>
              </a:rPr>
              <a:t>informace a formuláře naleznete </a:t>
            </a:r>
            <a:r>
              <a:rPr lang="cs-CZ" sz="1400" dirty="0" smtClean="0">
                <a:latin typeface="Source Sans Pro" panose="020B0503030403020204" pitchFamily="34" charset="0"/>
                <a:ea typeface="Source Sans Pro" panose="020B0503030403020204" pitchFamily="34" charset="0"/>
              </a:rPr>
              <a:t>na </a:t>
            </a:r>
            <a:r>
              <a:rPr lang="cs-CZ" sz="1400" dirty="0">
                <a:latin typeface="Source Sans Pro" panose="020B0503030403020204" pitchFamily="34" charset="0"/>
                <a:ea typeface="Source Sans Pro" panose="020B0503030403020204" pitchFamily="34" charset="0"/>
                <a:hlinkClick r:id="rId2"/>
              </a:rPr>
              <a:t>https://</a:t>
            </a:r>
            <a:r>
              <a:rPr lang="cs-CZ" sz="1400" dirty="0" smtClean="0">
                <a:solidFill>
                  <a:srgbClr val="5193D4"/>
                </a:solidFill>
                <a:latin typeface="Source Sans Pro" panose="020B0503030403020204" pitchFamily="34" charset="0"/>
                <a:ea typeface="Source Sans Pro" panose="020B0503030403020204" pitchFamily="34" charset="0"/>
                <a:hlinkClick r:id="rId2"/>
              </a:rPr>
              <a:t>www.caa.cz/</a:t>
            </a:r>
            <a:r>
              <a:rPr lang="cs-CZ" sz="1400" dirty="0" err="1" smtClean="0">
                <a:solidFill>
                  <a:srgbClr val="5193D4"/>
                </a:solidFill>
                <a:latin typeface="Source Sans Pro" panose="020B0503030403020204" pitchFamily="34" charset="0"/>
                <a:ea typeface="Source Sans Pro" panose="020B0503030403020204" pitchFamily="34" charset="0"/>
                <a:hlinkClick r:id="rId2"/>
              </a:rPr>
              <a:t>zpusobilost-leteckeho-personalu</a:t>
            </a:r>
            <a:r>
              <a:rPr lang="cs-CZ" sz="1400" dirty="0" smtClean="0">
                <a:solidFill>
                  <a:srgbClr val="5193D4"/>
                </a:solidFill>
                <a:latin typeface="Source Sans Pro" panose="020B0503030403020204" pitchFamily="34" charset="0"/>
                <a:ea typeface="Source Sans Pro" panose="020B0503030403020204" pitchFamily="34" charset="0"/>
                <a:hlinkClick r:id="rId2"/>
              </a:rPr>
              <a:t>/</a:t>
            </a:r>
            <a:r>
              <a:rPr lang="cs-CZ" sz="1400" dirty="0" err="1" smtClean="0">
                <a:solidFill>
                  <a:srgbClr val="5193D4"/>
                </a:solidFill>
                <a:latin typeface="Source Sans Pro" panose="020B0503030403020204" pitchFamily="34" charset="0"/>
                <a:ea typeface="Source Sans Pro" panose="020B0503030403020204" pitchFamily="34" charset="0"/>
                <a:hlinkClick r:id="rId2"/>
              </a:rPr>
              <a:t>overovani</a:t>
            </a:r>
            <a:r>
              <a:rPr lang="cs-CZ" sz="1400" dirty="0" smtClean="0">
                <a:solidFill>
                  <a:srgbClr val="5193D4"/>
                </a:solidFill>
                <a:latin typeface="Source Sans Pro" panose="020B0503030403020204" pitchFamily="34" charset="0"/>
                <a:ea typeface="Source Sans Pro" panose="020B0503030403020204" pitchFamily="34" charset="0"/>
                <a:hlinkClick r:id="rId2"/>
              </a:rPr>
              <a:t>-spolehlivosti</a:t>
            </a:r>
            <a:r>
              <a:rPr lang="cs-CZ" sz="1400" dirty="0" smtClean="0">
                <a:latin typeface="Source Sans Pro" panose="020B0503030403020204" pitchFamily="34" charset="0"/>
                <a:ea typeface="Source Sans Pro" panose="020B0503030403020204" pitchFamily="34" charset="0"/>
                <a:hlinkClick r:id="rId2"/>
              </a:rPr>
              <a:t>/</a:t>
            </a:r>
            <a:r>
              <a:rPr lang="cs-CZ" sz="1400" dirty="0" smtClean="0">
                <a:latin typeface="Source Sans Pro" panose="020B0503030403020204" pitchFamily="34" charset="0"/>
                <a:ea typeface="Source Sans Pro" panose="020B0503030403020204" pitchFamily="34" charset="0"/>
              </a:rPr>
              <a:t>. Je </a:t>
            </a:r>
            <a:r>
              <a:rPr lang="cs-CZ" sz="1400" dirty="0">
                <a:latin typeface="Source Sans Pro" panose="020B0503030403020204" pitchFamily="34" charset="0"/>
                <a:ea typeface="Source Sans Pro" panose="020B0503030403020204" pitchFamily="34" charset="0"/>
              </a:rPr>
              <a:t>nutné registrovat </a:t>
            </a:r>
            <a:r>
              <a:rPr lang="cs-CZ" sz="1400" dirty="0" smtClean="0">
                <a:latin typeface="Source Sans Pro" panose="020B0503030403020204" pitchFamily="34" charset="0"/>
                <a:ea typeface="Source Sans Pro" panose="020B0503030403020204" pitchFamily="34" charset="0"/>
              </a:rPr>
              <a:t>Vaši </a:t>
            </a:r>
            <a:r>
              <a:rPr lang="cs-CZ" sz="1400" dirty="0">
                <a:latin typeface="Source Sans Pro" panose="020B0503030403020204" pitchFamily="34" charset="0"/>
                <a:ea typeface="Source Sans Pro" panose="020B0503030403020204" pitchFamily="34" charset="0"/>
              </a:rPr>
              <a:t>společnost do rezervačního portálu výcviku na </a:t>
            </a:r>
            <a:r>
              <a:rPr lang="cs-CZ" sz="1400" dirty="0" smtClean="0">
                <a:latin typeface="Source Sans Pro" panose="020B0503030403020204" pitchFamily="34" charset="0"/>
                <a:ea typeface="Source Sans Pro" panose="020B0503030403020204" pitchFamily="34" charset="0"/>
                <a:hlinkClick r:id="rId3"/>
              </a:rPr>
              <a:t>https://</a:t>
            </a:r>
            <a:r>
              <a:rPr lang="cs-CZ" sz="1400" u="sng" dirty="0" smtClean="0">
                <a:latin typeface="Source Sans Pro" panose="020B0503030403020204" pitchFamily="34" charset="0"/>
                <a:ea typeface="Source Sans Pro" panose="020B0503030403020204" pitchFamily="34" charset="0"/>
                <a:hlinkClick r:id="rId3"/>
              </a:rPr>
              <a:t>www.skoleni-lp.cz</a:t>
            </a:r>
            <a:r>
              <a:rPr lang="cs-CZ" sz="1400" dirty="0" smtClean="0">
                <a:latin typeface="Source Sans Pro" panose="020B0503030403020204" pitchFamily="34" charset="0"/>
                <a:ea typeface="Source Sans Pro" panose="020B0503030403020204" pitchFamily="34" charset="0"/>
              </a:rPr>
              <a:t> </a:t>
            </a:r>
            <a:r>
              <a:rPr lang="cs-CZ" sz="1400" dirty="0">
                <a:latin typeface="Source Sans Pro" panose="020B0503030403020204" pitchFamily="34" charset="0"/>
                <a:ea typeface="Source Sans Pro" panose="020B0503030403020204" pitchFamily="34" charset="0"/>
              </a:rPr>
              <a:t>a objednat zaměstnance na bezpečnostní </a:t>
            </a:r>
            <a:r>
              <a:rPr lang="cs-CZ" sz="1400" dirty="0" smtClean="0">
                <a:latin typeface="Source Sans Pro" panose="020B0503030403020204" pitchFamily="34" charset="0"/>
                <a:ea typeface="Source Sans Pro" panose="020B0503030403020204" pitchFamily="34" charset="0"/>
              </a:rPr>
              <a:t>školení.</a:t>
            </a:r>
            <a:r>
              <a:rPr lang="cs-CZ" sz="1400" dirty="0">
                <a:latin typeface="Source Sans Pro" panose="020B0503030403020204" pitchFamily="34" charset="0"/>
                <a:ea typeface="Source Sans Pro" panose="020B0503030403020204" pitchFamily="34" charset="0"/>
              </a:rPr>
              <a:t> </a:t>
            </a:r>
            <a:r>
              <a:rPr lang="cs-CZ" sz="1400" dirty="0" smtClean="0">
                <a:latin typeface="Source Sans Pro" panose="020B0503030403020204" pitchFamily="34" charset="0"/>
                <a:ea typeface="Source Sans Pro" panose="020B0503030403020204" pitchFamily="34" charset="0"/>
              </a:rPr>
              <a:t>Vzhledem </a:t>
            </a:r>
            <a:r>
              <a:rPr lang="cs-CZ" sz="1400" dirty="0">
                <a:latin typeface="Source Sans Pro" panose="020B0503030403020204" pitchFamily="34" charset="0"/>
                <a:ea typeface="Source Sans Pro" panose="020B0503030403020204" pitchFamily="34" charset="0"/>
              </a:rPr>
              <a:t>k tomu, že vystavení dokladu o spolehlivosti může trvat 14 – 30 dní a tento doklad je nutné předložit na bezpečnostním školení, objednejte zaměstnance raději na termín po 30-ti dnech od podání žádosti, případně se na ÚCL informujte na </a:t>
            </a:r>
            <a:r>
              <a:rPr lang="cs-CZ" sz="1400" dirty="0" smtClean="0">
                <a:latin typeface="Source Sans Pro" panose="020B0503030403020204" pitchFamily="34" charset="0"/>
                <a:ea typeface="Source Sans Pro" panose="020B0503030403020204" pitchFamily="34" charset="0"/>
              </a:rPr>
              <a:t>termín</a:t>
            </a:r>
            <a:r>
              <a:rPr lang="cs-CZ" sz="1400" dirty="0" smtClean="0">
                <a:latin typeface="Source Sans Pro" panose="020B0503030403020204" pitchFamily="34" charset="0"/>
                <a:ea typeface="Source Sans Pro" panose="020B0503030403020204" pitchFamily="34" charset="0"/>
              </a:rPr>
              <a:t>.</a:t>
            </a:r>
            <a:endParaRPr lang="cs-CZ" sz="1400" dirty="0">
              <a:latin typeface="Source Sans Pro" panose="020B0503030403020204" pitchFamily="34" charset="0"/>
              <a:ea typeface="Source Sans Pro" panose="020B0503030403020204" pitchFamily="34" charset="0"/>
            </a:endParaRPr>
          </a:p>
          <a:p>
            <a:pPr marL="342900" lvl="0" indent="-342900" algn="just">
              <a:buFont typeface="+mj-lt"/>
              <a:buAutoNum type="arabicParenR"/>
            </a:pPr>
            <a:r>
              <a:rPr lang="cs-CZ" sz="1400" dirty="0" smtClean="0">
                <a:latin typeface="Source Sans Pro" panose="020B0503030403020204" pitchFamily="34" charset="0"/>
                <a:ea typeface="Source Sans Pro" panose="020B0503030403020204" pitchFamily="34" charset="0"/>
              </a:rPr>
              <a:t>Předložit </a:t>
            </a:r>
            <a:r>
              <a:rPr lang="cs-CZ" sz="1400" dirty="0">
                <a:latin typeface="Source Sans Pro" panose="020B0503030403020204" pitchFamily="34" charset="0"/>
                <a:ea typeface="Source Sans Pro" panose="020B0503030403020204" pitchFamily="34" charset="0"/>
              </a:rPr>
              <a:t>do kanceláře výdeje ID karet </a:t>
            </a:r>
            <a:r>
              <a:rPr lang="cs-CZ" sz="1400" i="1" dirty="0">
                <a:latin typeface="Source Sans Pro" panose="020B0503030403020204" pitchFamily="34" charset="0"/>
                <a:ea typeface="Source Sans Pro" panose="020B0503030403020204" pitchFamily="34" charset="0"/>
              </a:rPr>
              <a:t>formulář </a:t>
            </a:r>
            <a:r>
              <a:rPr lang="cs-CZ" sz="1400" b="1" i="1" dirty="0" smtClean="0">
                <a:latin typeface="Source Sans Pro" panose="020B0503030403020204" pitchFamily="34" charset="0"/>
                <a:ea typeface="Source Sans Pro" panose="020B0503030403020204" pitchFamily="34" charset="0"/>
              </a:rPr>
              <a:t>Žádost o podpisová oprávnění </a:t>
            </a:r>
            <a:r>
              <a:rPr lang="cs-CZ" sz="1400" dirty="0" smtClean="0">
                <a:latin typeface="Source Sans Pro" panose="020B0503030403020204" pitchFamily="34" charset="0"/>
                <a:ea typeface="Source Sans Pro" panose="020B0503030403020204" pitchFamily="34" charset="0"/>
              </a:rPr>
              <a:t>Vaší </a:t>
            </a:r>
            <a:r>
              <a:rPr lang="cs-CZ" sz="1400" dirty="0">
                <a:latin typeface="Source Sans Pro" panose="020B0503030403020204" pitchFamily="34" charset="0"/>
                <a:ea typeface="Source Sans Pro" panose="020B0503030403020204" pitchFamily="34" charset="0"/>
              </a:rPr>
              <a:t>společnosti </a:t>
            </a:r>
            <a:r>
              <a:rPr lang="cs-CZ" sz="1400" dirty="0" smtClean="0">
                <a:latin typeface="Source Sans Pro" panose="020B0503030403020204" pitchFamily="34" charset="0"/>
                <a:ea typeface="Source Sans Pro" panose="020B0503030403020204" pitchFamily="34" charset="0"/>
              </a:rPr>
              <a:t>/viz příloha/. Je </a:t>
            </a:r>
            <a:r>
              <a:rPr lang="cs-CZ" sz="1400" dirty="0">
                <a:latin typeface="Source Sans Pro" panose="020B0503030403020204" pitchFamily="34" charset="0"/>
                <a:ea typeface="Source Sans Pro" panose="020B0503030403020204" pitchFamily="34" charset="0"/>
              </a:rPr>
              <a:t>možné předložit s první žádostí o trvalou ID kartu, případně před první žádostí o jednorázový vstup</a:t>
            </a:r>
            <a:r>
              <a:rPr lang="cs-CZ" sz="1400" dirty="0" smtClean="0">
                <a:latin typeface="Source Sans Pro" panose="020B0503030403020204" pitchFamily="34" charset="0"/>
                <a:ea typeface="Source Sans Pro" panose="020B0503030403020204" pitchFamily="34" charset="0"/>
              </a:rPr>
              <a:t>.</a:t>
            </a:r>
          </a:p>
          <a:p>
            <a:pPr marL="342900" lvl="0" indent="-342900" algn="just">
              <a:buFont typeface="+mj-lt"/>
              <a:buAutoNum type="arabicParenR"/>
            </a:pPr>
            <a:r>
              <a:rPr lang="cs-CZ" sz="1400" dirty="0" smtClean="0">
                <a:latin typeface="Source Sans Pro" panose="020B0503030403020204" pitchFamily="34" charset="0"/>
                <a:ea typeface="Source Sans Pro" panose="020B0503030403020204" pitchFamily="34" charset="0"/>
              </a:rPr>
              <a:t>Při </a:t>
            </a:r>
            <a:r>
              <a:rPr lang="cs-CZ" sz="1400" dirty="0">
                <a:latin typeface="Source Sans Pro" panose="020B0503030403020204" pitchFamily="34" charset="0"/>
                <a:ea typeface="Source Sans Pro" panose="020B0503030403020204" pitchFamily="34" charset="0"/>
              </a:rPr>
              <a:t>podání žádosti o ID kartu musí žadatel předložit </a:t>
            </a:r>
            <a:r>
              <a:rPr lang="cs-CZ" sz="1400" b="1" dirty="0">
                <a:latin typeface="Source Sans Pro" panose="020B0503030403020204" pitchFamily="34" charset="0"/>
                <a:ea typeface="Source Sans Pro" panose="020B0503030403020204" pitchFamily="34" charset="0"/>
              </a:rPr>
              <a:t>dokumenty dle typu karty </a:t>
            </a:r>
            <a:r>
              <a:rPr lang="cs-CZ" sz="1400" dirty="0" smtClean="0">
                <a:latin typeface="Source Sans Pro" panose="020B0503030403020204" pitchFamily="34" charset="0"/>
                <a:ea typeface="Source Sans Pro" panose="020B0503030403020204" pitchFamily="34" charset="0"/>
              </a:rPr>
              <a:t>/viz příloha </a:t>
            </a:r>
            <a:r>
              <a:rPr lang="cs-CZ" sz="1400" i="1" dirty="0" smtClean="0">
                <a:latin typeface="Source Sans Pro" panose="020B0503030403020204" pitchFamily="34" charset="0"/>
                <a:ea typeface="Source Sans Pro" panose="020B0503030403020204" pitchFamily="34" charset="0"/>
              </a:rPr>
              <a:t>Návod k ID kartám</a:t>
            </a:r>
            <a:r>
              <a:rPr lang="cs-CZ" sz="1400" dirty="0" smtClean="0">
                <a:latin typeface="Source Sans Pro" panose="020B0503030403020204" pitchFamily="34" charset="0"/>
                <a:ea typeface="Source Sans Pro" panose="020B0503030403020204" pitchFamily="34" charset="0"/>
              </a:rPr>
              <a:t>/:</a:t>
            </a:r>
          </a:p>
          <a:p>
            <a:pPr marL="628650" lvl="1" indent="-171450" algn="just">
              <a:buFont typeface="Arial" panose="020B0604020202020204" pitchFamily="34" charset="0"/>
              <a:buChar char="•"/>
            </a:pPr>
            <a:r>
              <a:rPr lang="cs-CZ" sz="1400" i="1" dirty="0" smtClean="0">
                <a:latin typeface="Source Sans Pro" panose="020B0503030403020204" pitchFamily="34" charset="0"/>
                <a:ea typeface="Source Sans Pro" panose="020B0503030403020204" pitchFamily="34" charset="0"/>
              </a:rPr>
              <a:t>Žádost </a:t>
            </a:r>
            <a:r>
              <a:rPr lang="cs-CZ" sz="1400" i="1" dirty="0" smtClean="0">
                <a:latin typeface="Source Sans Pro" panose="020B0503030403020204" pitchFamily="34" charset="0"/>
                <a:ea typeface="Source Sans Pro" panose="020B0503030403020204" pitchFamily="34" charset="0"/>
              </a:rPr>
              <a:t>o </a:t>
            </a:r>
            <a:r>
              <a:rPr lang="cs-CZ" sz="1400" i="1" dirty="0">
                <a:latin typeface="Source Sans Pro" panose="020B0503030403020204" pitchFamily="34" charset="0"/>
                <a:ea typeface="Source Sans Pro" panose="020B0503030403020204" pitchFamily="34" charset="0"/>
              </a:rPr>
              <a:t>vydání IDC </a:t>
            </a:r>
            <a:r>
              <a:rPr lang="cs-CZ" sz="1400" i="1" dirty="0" smtClean="0">
                <a:latin typeface="Source Sans Pro" panose="020B0503030403020204" pitchFamily="34" charset="0"/>
                <a:ea typeface="Source Sans Pro" panose="020B0503030403020204" pitchFamily="34" charset="0"/>
              </a:rPr>
              <a:t>(</a:t>
            </a:r>
            <a:r>
              <a:rPr lang="cs-CZ" sz="1400" dirty="0" smtClean="0">
                <a:latin typeface="Source Sans Pro" panose="020B0503030403020204" pitchFamily="34" charset="0"/>
                <a:ea typeface="Source Sans Pro" panose="020B0503030403020204" pitchFamily="34" charset="0"/>
              </a:rPr>
              <a:t>viz příloha)</a:t>
            </a:r>
          </a:p>
          <a:p>
            <a:pPr marL="915988" lvl="1" indent="-285750" algn="just">
              <a:buFont typeface="Courier New" panose="02070309020205020404" pitchFamily="49" charset="0"/>
              <a:buChar char="o"/>
            </a:pPr>
            <a:r>
              <a:rPr lang="cs-CZ" sz="1400" dirty="0" smtClean="0">
                <a:latin typeface="Source Sans Pro" panose="020B0503030403020204" pitchFamily="34" charset="0"/>
                <a:ea typeface="Source Sans Pro" panose="020B0503030403020204" pitchFamily="34" charset="0"/>
              </a:rPr>
              <a:t>Žádost musí být potvrzena oprávněnou osobu Vaší společnosti (viz formulář podpisová oprávnění).</a:t>
            </a:r>
          </a:p>
          <a:p>
            <a:pPr marL="915988" lvl="1" indent="-285750" algn="just">
              <a:buFont typeface="Courier New" panose="02070309020205020404" pitchFamily="49" charset="0"/>
              <a:buChar char="o"/>
            </a:pPr>
            <a:r>
              <a:rPr lang="cs-CZ" sz="1400" dirty="0" smtClean="0">
                <a:latin typeface="Source Sans Pro" panose="020B0503030403020204" pitchFamily="34" charset="0"/>
                <a:ea typeface="Source Sans Pro" panose="020B0503030403020204" pitchFamily="34" charset="0"/>
              </a:rPr>
              <a:t>Dále musí být potvrzena Letištěm Praha, a. s. (dále jen „LP“) tzv. garantem. Garanci LP získáte v kanceláři č. </a:t>
            </a:r>
            <a:r>
              <a:rPr lang="cs-CZ" sz="1400" dirty="0" smtClean="0">
                <a:latin typeface="Source Sans Pro" panose="020B0503030403020204" pitchFamily="34" charset="0"/>
                <a:ea typeface="Source Sans Pro" panose="020B0503030403020204" pitchFamily="34" charset="0"/>
              </a:rPr>
              <a:t>419, </a:t>
            </a:r>
            <a:r>
              <a:rPr lang="cs-CZ" sz="1400" dirty="0" smtClean="0">
                <a:latin typeface="Source Sans Pro" panose="020B0503030403020204" pitchFamily="34" charset="0"/>
                <a:ea typeface="Source Sans Pro" panose="020B0503030403020204" pitchFamily="34" charset="0"/>
              </a:rPr>
              <a:t>v Terminálu 1, projdete přes Recepci 15 a výtahem vyjedete do 4. patra.</a:t>
            </a:r>
          </a:p>
          <a:p>
            <a:pPr marL="630238" lvl="1" algn="just"/>
            <a:r>
              <a:rPr lang="cs-CZ" sz="1400" dirty="0" smtClean="0">
                <a:latin typeface="Source Sans Pro" panose="020B0503030403020204" pitchFamily="34" charset="0"/>
                <a:ea typeface="Source Sans Pro" panose="020B0503030403020204" pitchFamily="34" charset="0"/>
              </a:rPr>
              <a:t>garant: </a:t>
            </a:r>
            <a:r>
              <a:rPr lang="cs-CZ" sz="1400" dirty="0" smtClean="0">
                <a:latin typeface="Source Sans Pro" panose="020B0503030403020204" pitchFamily="34" charset="0"/>
                <a:ea typeface="Source Sans Pro" panose="020B0503030403020204" pitchFamily="34" charset="0"/>
              </a:rPr>
              <a:t>Matěj Vacínek</a:t>
            </a:r>
            <a:r>
              <a:rPr lang="cs-CZ" sz="1400" dirty="0" smtClean="0">
                <a:latin typeface="Source Sans Pro" panose="020B0503030403020204" pitchFamily="34" charset="0"/>
                <a:ea typeface="Source Sans Pro" panose="020B0503030403020204" pitchFamily="34" charset="0"/>
              </a:rPr>
              <a:t> </a:t>
            </a:r>
            <a:endParaRPr lang="cs-CZ" sz="1400" dirty="0" smtClean="0">
              <a:latin typeface="Source Sans Pro" panose="020B0503030403020204" pitchFamily="34" charset="0"/>
              <a:ea typeface="Source Sans Pro" panose="020B0503030403020204" pitchFamily="34" charset="0"/>
            </a:endParaRPr>
          </a:p>
          <a:p>
            <a:pPr marL="630238" lvl="1" algn="just"/>
            <a:r>
              <a:rPr lang="cs-CZ" sz="1400" dirty="0" smtClean="0">
                <a:latin typeface="Source Sans Pro" panose="020B0503030403020204" pitchFamily="34" charset="0"/>
                <a:ea typeface="Source Sans Pro" panose="020B0503030403020204" pitchFamily="34" charset="0"/>
              </a:rPr>
              <a:t>tel</a:t>
            </a:r>
            <a:r>
              <a:rPr lang="cs-CZ" sz="1400" dirty="0">
                <a:latin typeface="Source Sans Pro" panose="020B0503030403020204" pitchFamily="34" charset="0"/>
                <a:ea typeface="Source Sans Pro" panose="020B0503030403020204" pitchFamily="34" charset="0"/>
              </a:rPr>
              <a:t>.: </a:t>
            </a:r>
            <a:r>
              <a:rPr lang="cs-CZ" sz="1400" dirty="0" smtClean="0">
                <a:latin typeface="Source Sans Pro" panose="020B0503030403020204" pitchFamily="34" charset="0"/>
                <a:ea typeface="Source Sans Pro" panose="020B0503030403020204" pitchFamily="34" charset="0"/>
              </a:rPr>
              <a:t>720 069 752</a:t>
            </a:r>
            <a:endParaRPr lang="cs-CZ" sz="1400" dirty="0" smtClean="0">
              <a:latin typeface="Source Sans Pro" panose="020B0503030403020204" pitchFamily="34" charset="0"/>
              <a:ea typeface="Source Sans Pro" panose="020B0503030403020204" pitchFamily="34" charset="0"/>
            </a:endParaRPr>
          </a:p>
          <a:p>
            <a:pPr marL="630238" lvl="1" algn="just"/>
            <a:r>
              <a:rPr lang="cs-CZ" sz="1400" dirty="0" smtClean="0">
                <a:latin typeface="Source Sans Pro" panose="020B0503030403020204" pitchFamily="34" charset="0"/>
                <a:ea typeface="Source Sans Pro" panose="020B0503030403020204" pitchFamily="34" charset="0"/>
              </a:rPr>
              <a:t>e-mail</a:t>
            </a:r>
            <a:r>
              <a:rPr lang="cs-CZ" sz="1400" dirty="0">
                <a:latin typeface="Source Sans Pro" panose="020B0503030403020204" pitchFamily="34" charset="0"/>
                <a:ea typeface="Source Sans Pro" panose="020B0503030403020204" pitchFamily="34" charset="0"/>
              </a:rPr>
              <a:t>: </a:t>
            </a:r>
            <a:r>
              <a:rPr lang="cs-CZ" sz="1400" u="sng" dirty="0" smtClean="0">
                <a:solidFill>
                  <a:srgbClr val="0066AD"/>
                </a:solidFill>
                <a:latin typeface="Source Sans Pro" panose="020B0503030403020204" pitchFamily="34" charset="0"/>
                <a:ea typeface="Source Sans Pro" panose="020B0503030403020204" pitchFamily="34" charset="0"/>
              </a:rPr>
              <a:t>matej.vacinek</a:t>
            </a:r>
            <a:r>
              <a:rPr lang="cs-CZ" sz="1400" u="sng" dirty="0" smtClean="0">
                <a:solidFill>
                  <a:srgbClr val="0066AD"/>
                </a:solidFill>
                <a:latin typeface="Source Sans Pro" panose="020B0503030403020204" pitchFamily="34" charset="0"/>
                <a:ea typeface="Source Sans Pro" panose="020B0503030403020204" pitchFamily="34" charset="0"/>
                <a:hlinkClick r:id="rId4"/>
              </a:rPr>
              <a:t>@prg.aero</a:t>
            </a:r>
            <a:endParaRPr lang="cs-CZ" sz="1400" dirty="0" smtClean="0">
              <a:solidFill>
                <a:srgbClr val="0066AD"/>
              </a:solidFill>
              <a:latin typeface="Source Sans Pro" panose="020B0503030403020204" pitchFamily="34" charset="0"/>
              <a:ea typeface="Source Sans Pro" panose="020B0503030403020204" pitchFamily="34" charset="0"/>
            </a:endParaRPr>
          </a:p>
          <a:p>
            <a:pPr marL="628650" lvl="1" indent="-171450" algn="just">
              <a:buFont typeface="Arial" panose="020B0604020202020204" pitchFamily="34" charset="0"/>
              <a:buChar char="•"/>
            </a:pPr>
            <a:r>
              <a:rPr lang="cs-CZ" sz="1400" dirty="0" smtClean="0">
                <a:latin typeface="Source Sans Pro" panose="020B0503030403020204" pitchFamily="34" charset="0"/>
                <a:ea typeface="Source Sans Pro" panose="020B0503030403020204" pitchFamily="34" charset="0"/>
              </a:rPr>
              <a:t>Certifikát </a:t>
            </a:r>
            <a:r>
              <a:rPr lang="cs-CZ" sz="1400" dirty="0">
                <a:latin typeface="Source Sans Pro" panose="020B0503030403020204" pitchFamily="34" charset="0"/>
                <a:ea typeface="Source Sans Pro" panose="020B0503030403020204" pitchFamily="34" charset="0"/>
              </a:rPr>
              <a:t>z bezpečnostního školení typ </a:t>
            </a:r>
            <a:r>
              <a:rPr lang="cs-CZ" sz="1400" dirty="0" smtClean="0">
                <a:latin typeface="Source Sans Pro" panose="020B0503030403020204" pitchFamily="34" charset="0"/>
                <a:ea typeface="Source Sans Pro" panose="020B0503030403020204" pitchFamily="34" charset="0"/>
              </a:rPr>
              <a:t>A1/A2.</a:t>
            </a:r>
          </a:p>
          <a:p>
            <a:pPr marL="628650" lvl="1" indent="-171450" algn="just">
              <a:buFont typeface="Arial" panose="020B0604020202020204" pitchFamily="34" charset="0"/>
              <a:buChar char="•"/>
            </a:pPr>
            <a:r>
              <a:rPr lang="cs-CZ" sz="1400" dirty="0" smtClean="0">
                <a:latin typeface="Source Sans Pro" panose="020B0503030403020204" pitchFamily="34" charset="0"/>
                <a:ea typeface="Source Sans Pro" panose="020B0503030403020204" pitchFamily="34" charset="0"/>
              </a:rPr>
              <a:t>Platný </a:t>
            </a:r>
            <a:r>
              <a:rPr lang="cs-CZ" sz="1400" dirty="0">
                <a:latin typeface="Source Sans Pro" panose="020B0503030403020204" pitchFamily="34" charset="0"/>
                <a:ea typeface="Source Sans Pro" panose="020B0503030403020204" pitchFamily="34" charset="0"/>
              </a:rPr>
              <a:t>doklad o </a:t>
            </a:r>
            <a:r>
              <a:rPr lang="cs-CZ" sz="1400" dirty="0" smtClean="0">
                <a:latin typeface="Source Sans Pro" panose="020B0503030403020204" pitchFamily="34" charset="0"/>
                <a:ea typeface="Source Sans Pro" panose="020B0503030403020204" pitchFamily="34" charset="0"/>
              </a:rPr>
              <a:t>spolehlivosti.</a:t>
            </a:r>
          </a:p>
          <a:p>
            <a:pPr marL="628650" lvl="1" indent="-171450" algn="just">
              <a:buFont typeface="Arial" panose="020B0604020202020204" pitchFamily="34" charset="0"/>
              <a:buChar char="•"/>
            </a:pPr>
            <a:r>
              <a:rPr lang="cs-CZ" sz="1400" dirty="0" smtClean="0">
                <a:latin typeface="Source Sans Pro" panose="020B0503030403020204" pitchFamily="34" charset="0"/>
                <a:ea typeface="Source Sans Pro" panose="020B0503030403020204" pitchFamily="34" charset="0"/>
              </a:rPr>
              <a:t>Platný </a:t>
            </a:r>
            <a:r>
              <a:rPr lang="cs-CZ" sz="1400" dirty="0">
                <a:latin typeface="Source Sans Pro" panose="020B0503030403020204" pitchFamily="34" charset="0"/>
                <a:ea typeface="Source Sans Pro" panose="020B0503030403020204" pitchFamily="34" charset="0"/>
              </a:rPr>
              <a:t>doklad totožnosti (trvalý pobyt není doklad </a:t>
            </a:r>
            <a:r>
              <a:rPr lang="cs-CZ" sz="1400" dirty="0" smtClean="0">
                <a:latin typeface="Source Sans Pro" panose="020B0503030403020204" pitchFamily="34" charset="0"/>
                <a:ea typeface="Source Sans Pro" panose="020B0503030403020204" pitchFamily="34" charset="0"/>
              </a:rPr>
              <a:t>totožnosti).</a:t>
            </a:r>
          </a:p>
          <a:p>
            <a:pPr marL="628650" lvl="1" indent="-171450" algn="just">
              <a:buFont typeface="Arial" panose="020B0604020202020204" pitchFamily="34" charset="0"/>
              <a:buChar char="•"/>
            </a:pPr>
            <a:r>
              <a:rPr lang="cs-CZ" sz="1400" dirty="0" smtClean="0">
                <a:latin typeface="Source Sans Pro" panose="020B0503030403020204" pitchFamily="34" charset="0"/>
                <a:ea typeface="Source Sans Pro" panose="020B0503030403020204" pitchFamily="34" charset="0"/>
              </a:rPr>
              <a:t>Uhradit </a:t>
            </a:r>
            <a:r>
              <a:rPr lang="cs-CZ" sz="1400" dirty="0">
                <a:latin typeface="Source Sans Pro" panose="020B0503030403020204" pitchFamily="34" charset="0"/>
                <a:ea typeface="Source Sans Pro" panose="020B0503030403020204" pitchFamily="34" charset="0"/>
              </a:rPr>
              <a:t>poplatek 250 Kč za vystavení průkazu (pro případ, že bude chtít společnost naše služby hradit fakturou, přikládám objednávkový formulář </a:t>
            </a:r>
            <a:r>
              <a:rPr lang="cs-CZ" sz="1400" dirty="0" smtClean="0">
                <a:latin typeface="Source Sans Pro" panose="020B0503030403020204" pitchFamily="34" charset="0"/>
                <a:ea typeface="Source Sans Pro" panose="020B0503030403020204" pitchFamily="34" charset="0"/>
              </a:rPr>
              <a:t>/viz příloha Nová objednávka/).</a:t>
            </a:r>
            <a:endParaRPr lang="cs-CZ" sz="1400" dirty="0">
              <a:latin typeface="Source Sans Pro" panose="020B0503030403020204" pitchFamily="34" charset="0"/>
              <a:ea typeface="Source Sans Pro" panose="020B0503030403020204" pitchFamily="34" charset="0"/>
            </a:endParaRPr>
          </a:p>
          <a:p>
            <a:endParaRPr lang="cs-CZ" dirty="0"/>
          </a:p>
        </p:txBody>
      </p:sp>
      <p:sp>
        <p:nvSpPr>
          <p:cNvPr id="5" name="Nadpis 1">
            <a:extLst>
              <a:ext uri="{FF2B5EF4-FFF2-40B4-BE49-F238E27FC236}">
                <a16:creationId xmlns:a16="http://schemas.microsoft.com/office/drawing/2014/main" id="{E492717B-ED5D-7841-AEA6-E5FC29257A85}"/>
              </a:ext>
            </a:extLst>
          </p:cNvPr>
          <p:cNvSpPr txBox="1">
            <a:spLocks/>
          </p:cNvSpPr>
          <p:nvPr/>
        </p:nvSpPr>
        <p:spPr>
          <a:xfrm>
            <a:off x="132128" y="114700"/>
            <a:ext cx="10515600" cy="847292"/>
          </a:xfrm>
          <a:prstGeom prst="rect">
            <a:avLst/>
          </a:prstGeom>
        </p:spPr>
        <p:txBody>
          <a:bodyPr/>
          <a:lstStyle>
            <a:lvl1pPr algn="l" defTabSz="914400" rtl="0" eaLnBrk="1" latinLnBrk="0" hangingPunct="1">
              <a:lnSpc>
                <a:spcPct val="120000"/>
              </a:lnSpc>
              <a:spcBef>
                <a:spcPct val="0"/>
              </a:spcBef>
              <a:buNone/>
              <a:defRPr sz="3600" kern="1200">
                <a:solidFill>
                  <a:schemeClr val="tx1"/>
                </a:solidFill>
                <a:latin typeface="Neo Sans Pro" panose="020B0504030504040204" pitchFamily="34" charset="0"/>
                <a:ea typeface="+mj-ea"/>
                <a:cs typeface="+mj-cs"/>
              </a:defRPr>
            </a:lvl1pPr>
          </a:lstStyle>
          <a:p>
            <a:r>
              <a:rPr lang="cs-CZ" b="1" dirty="0" smtClean="0">
                <a:latin typeface="Source Sans Pro" panose="020B0503030403020204" pitchFamily="34" charset="0"/>
                <a:ea typeface="Source Sans Pro" panose="020B0503030403020204" pitchFamily="34" charset="0"/>
              </a:rPr>
              <a:t>ID karty</a:t>
            </a:r>
            <a:endParaRPr lang="cs-C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81982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55575" y="1104597"/>
            <a:ext cx="8308428" cy="6740307"/>
          </a:xfrm>
          <a:prstGeom prst="rect">
            <a:avLst/>
          </a:prstGeom>
          <a:noFill/>
        </p:spPr>
        <p:txBody>
          <a:bodyPr wrap="square" rtlCol="0">
            <a:spAutoFit/>
          </a:bodyPr>
          <a:lstStyle/>
          <a:p>
            <a:pPr algn="just"/>
            <a:r>
              <a:rPr lang="cs-CZ" sz="1600" dirty="0" smtClean="0">
                <a:latin typeface="Source Sans Pro" panose="020B0503030403020204" pitchFamily="34" charset="0"/>
                <a:ea typeface="Source Sans Pro" panose="020B0503030403020204" pitchFamily="34" charset="0"/>
              </a:rPr>
              <a:t>Vydávání </a:t>
            </a:r>
            <a:r>
              <a:rPr lang="cs-CZ" sz="1600" dirty="0" smtClean="0">
                <a:latin typeface="Source Sans Pro" panose="020B0503030403020204" pitchFamily="34" charset="0"/>
                <a:ea typeface="Source Sans Pro" panose="020B0503030403020204" pitchFamily="34" charset="0"/>
              </a:rPr>
              <a:t>ID karet zajišťuje kancelář Bezpečnostní administrativy. Kancelář </a:t>
            </a:r>
            <a:r>
              <a:rPr lang="cs-CZ" sz="1600" dirty="0">
                <a:latin typeface="Source Sans Pro" panose="020B0503030403020204" pitchFamily="34" charset="0"/>
                <a:ea typeface="Source Sans Pro" panose="020B0503030403020204" pitchFamily="34" charset="0"/>
              </a:rPr>
              <a:t>najdete v prvním patře vedle Kongresového </a:t>
            </a:r>
            <a:r>
              <a:rPr lang="cs-CZ" sz="1600" dirty="0" smtClean="0">
                <a:latin typeface="Source Sans Pro" panose="020B0503030403020204" pitchFamily="34" charset="0"/>
                <a:ea typeface="Source Sans Pro" panose="020B0503030403020204" pitchFamily="34" charset="0"/>
              </a:rPr>
              <a:t>sálu, po </a:t>
            </a:r>
            <a:r>
              <a:rPr lang="cs-CZ" sz="1600" dirty="0">
                <a:latin typeface="Source Sans Pro" panose="020B0503030403020204" pitchFamily="34" charset="0"/>
                <a:ea typeface="Source Sans Pro" panose="020B0503030403020204" pitchFamily="34" charset="0"/>
              </a:rPr>
              <a:t>schodech nahoru od Služebního vchodu č. 21, hned vedle služebního vchodu č. 24</a:t>
            </a:r>
            <a:r>
              <a:rPr lang="cs-CZ" sz="1600" dirty="0" smtClean="0">
                <a:latin typeface="Source Sans Pro" panose="020B0503030403020204" pitchFamily="34" charset="0"/>
                <a:ea typeface="Source Sans Pro" panose="020B0503030403020204" pitchFamily="34" charset="0"/>
              </a:rPr>
              <a:t>.</a:t>
            </a:r>
          </a:p>
          <a:p>
            <a:endParaRPr lang="cs-CZ" sz="1600" dirty="0" smtClean="0">
              <a:latin typeface="Source Sans Pro" panose="020B0503030403020204" pitchFamily="34" charset="0"/>
              <a:ea typeface="Source Sans Pro" panose="020B0503030403020204" pitchFamily="34" charset="0"/>
            </a:endParaRPr>
          </a:p>
          <a:p>
            <a:pPr lvl="0" algn="just"/>
            <a:r>
              <a:rPr lang="cs-CZ" sz="1600" dirty="0" smtClean="0">
                <a:latin typeface="Source Sans Pro" panose="020B0503030403020204" pitchFamily="34" charset="0"/>
                <a:ea typeface="Source Sans Pro" panose="020B0503030403020204" pitchFamily="34" charset="0"/>
              </a:rPr>
              <a:t>V</a:t>
            </a:r>
            <a:r>
              <a:rPr lang="cs-CZ" sz="1600" dirty="0">
                <a:latin typeface="Source Sans Pro" panose="020B0503030403020204" pitchFamily="34" charset="0"/>
                <a:ea typeface="Source Sans Pro" panose="020B0503030403020204" pitchFamily="34" charset="0"/>
              </a:rPr>
              <a:t> příloze </a:t>
            </a:r>
            <a:r>
              <a:rPr lang="cs-CZ" sz="1600" dirty="0" smtClean="0">
                <a:latin typeface="Source Sans Pro" panose="020B0503030403020204" pitchFamily="34" charset="0"/>
                <a:ea typeface="Source Sans Pro" panose="020B0503030403020204" pitchFamily="34" charset="0"/>
              </a:rPr>
              <a:t>najdete:</a:t>
            </a:r>
          </a:p>
          <a:p>
            <a:pPr marL="285750" lvl="0" indent="-285750" algn="just">
              <a:buFontTx/>
              <a:buChar char="-"/>
            </a:pPr>
            <a:r>
              <a:rPr lang="cs-CZ" sz="1600" dirty="0" smtClean="0">
                <a:latin typeface="Source Sans Pro" panose="020B0503030403020204" pitchFamily="34" charset="0"/>
                <a:ea typeface="Source Sans Pro" panose="020B0503030403020204" pitchFamily="34" charset="0"/>
              </a:rPr>
              <a:t>návod </a:t>
            </a:r>
            <a:r>
              <a:rPr lang="cs-CZ" sz="1600" dirty="0">
                <a:latin typeface="Source Sans Pro" panose="020B0503030403020204" pitchFamily="34" charset="0"/>
                <a:ea typeface="Source Sans Pro" panose="020B0503030403020204" pitchFamily="34" charset="0"/>
              </a:rPr>
              <a:t>k ID kartám, kde jsou uvedené vzory </a:t>
            </a:r>
            <a:r>
              <a:rPr lang="cs-CZ" sz="1600" dirty="0" smtClean="0">
                <a:latin typeface="Source Sans Pro" panose="020B0503030403020204" pitchFamily="34" charset="0"/>
                <a:ea typeface="Source Sans Pro" panose="020B0503030403020204" pitchFamily="34" charset="0"/>
              </a:rPr>
              <a:t>karet; </a:t>
            </a:r>
          </a:p>
          <a:p>
            <a:pPr marL="285750" lvl="0" indent="-285750" algn="just">
              <a:buFontTx/>
              <a:buChar char="-"/>
            </a:pPr>
            <a:r>
              <a:rPr lang="cs-CZ" sz="1600" dirty="0" smtClean="0">
                <a:latin typeface="Source Sans Pro" panose="020B0503030403020204" pitchFamily="34" charset="0"/>
                <a:ea typeface="Source Sans Pro" panose="020B0503030403020204" pitchFamily="34" charset="0"/>
              </a:rPr>
              <a:t>vše </a:t>
            </a:r>
            <a:r>
              <a:rPr lang="cs-CZ" sz="1600" dirty="0">
                <a:latin typeface="Source Sans Pro" panose="020B0503030403020204" pitchFamily="34" charset="0"/>
                <a:ea typeface="Source Sans Pro" panose="020B0503030403020204" pitchFamily="34" charset="0"/>
              </a:rPr>
              <a:t>potřebné, co je pro obdržení takových karet potřeba předložit. </a:t>
            </a:r>
            <a:endParaRPr lang="cs-CZ" sz="1200" dirty="0">
              <a:latin typeface="Source Sans Pro" panose="020B0503030403020204" pitchFamily="34" charset="0"/>
              <a:ea typeface="Source Sans Pro" panose="020B0503030403020204" pitchFamily="34" charset="0"/>
            </a:endParaRPr>
          </a:p>
          <a:p>
            <a:endParaRPr lang="cs-CZ" sz="1600" dirty="0" smtClean="0">
              <a:latin typeface="Source Sans Pro" panose="020B0503030403020204" pitchFamily="34" charset="0"/>
              <a:ea typeface="Source Sans Pro" panose="020B0503030403020204" pitchFamily="34" charset="0"/>
            </a:endParaRPr>
          </a:p>
          <a:p>
            <a:r>
              <a:rPr lang="cs-CZ" sz="1600" dirty="0" smtClean="0">
                <a:latin typeface="Source Sans Pro" panose="020B0503030403020204" pitchFamily="34" charset="0"/>
                <a:ea typeface="Source Sans Pro" panose="020B0503030403020204" pitchFamily="34" charset="0"/>
              </a:rPr>
              <a:t>V</a:t>
            </a:r>
            <a:r>
              <a:rPr lang="cs-CZ" sz="1600" dirty="0">
                <a:latin typeface="Source Sans Pro" panose="020B0503030403020204" pitchFamily="34" charset="0"/>
                <a:ea typeface="Source Sans Pro" panose="020B0503030403020204" pitchFamily="34" charset="0"/>
              </a:rPr>
              <a:t> případě dalších dotazů ohledně ID prosím kontaktujte: </a:t>
            </a:r>
            <a:endParaRPr lang="cs-CZ" sz="1600" dirty="0" smtClean="0">
              <a:latin typeface="Source Sans Pro" panose="020B0503030403020204" pitchFamily="34" charset="0"/>
              <a:ea typeface="Source Sans Pro" panose="020B0503030403020204" pitchFamily="34" charset="0"/>
            </a:endParaRPr>
          </a:p>
          <a:p>
            <a:r>
              <a:rPr lang="cs-CZ" sz="1600" dirty="0" smtClean="0">
                <a:latin typeface="Source Sans Pro" panose="020B0503030403020204" pitchFamily="34" charset="0"/>
                <a:ea typeface="Source Sans Pro" panose="020B0503030403020204" pitchFamily="34" charset="0"/>
              </a:rPr>
              <a:t>Kancelář: </a:t>
            </a:r>
          </a:p>
          <a:p>
            <a:r>
              <a:rPr lang="cs-CZ" sz="1600" dirty="0" smtClean="0">
                <a:latin typeface="Source Sans Pro" panose="020B0503030403020204" pitchFamily="34" charset="0"/>
                <a:ea typeface="Source Sans Pro" panose="020B0503030403020204" pitchFamily="34" charset="0"/>
              </a:rPr>
              <a:t>Tel.: </a:t>
            </a:r>
            <a:r>
              <a:rPr lang="cs-CZ" sz="1600" dirty="0">
                <a:latin typeface="Source Sans Pro" panose="020B0503030403020204" pitchFamily="34" charset="0"/>
                <a:ea typeface="Source Sans Pro" panose="020B0503030403020204" pitchFamily="34" charset="0"/>
              </a:rPr>
              <a:t>220 111 </a:t>
            </a:r>
            <a:r>
              <a:rPr lang="cs-CZ" sz="1600" dirty="0" smtClean="0">
                <a:latin typeface="Source Sans Pro" panose="020B0503030403020204" pitchFamily="34" charset="0"/>
                <a:ea typeface="Source Sans Pro" panose="020B0503030403020204" pitchFamily="34" charset="0"/>
              </a:rPr>
              <a:t>741</a:t>
            </a:r>
          </a:p>
          <a:p>
            <a:endParaRPr lang="cs-CZ" sz="1600" dirty="0">
              <a:latin typeface="Source Sans Pro" panose="020B0503030403020204" pitchFamily="34" charset="0"/>
              <a:ea typeface="Source Sans Pro" panose="020B0503030403020204" pitchFamily="34" charset="0"/>
            </a:endParaRPr>
          </a:p>
          <a:p>
            <a:r>
              <a:rPr lang="cs-CZ" sz="1600" b="1" dirty="0" smtClean="0">
                <a:latin typeface="Source Sans Pro" panose="020B0503030403020204" pitchFamily="34" charset="0"/>
                <a:ea typeface="Source Sans Pro" panose="020B0503030403020204" pitchFamily="34" charset="0"/>
              </a:rPr>
              <a:t>Petra </a:t>
            </a:r>
            <a:r>
              <a:rPr lang="cs-CZ" sz="1600" b="1" dirty="0" err="1" smtClean="0">
                <a:latin typeface="Source Sans Pro" panose="020B0503030403020204" pitchFamily="34" charset="0"/>
                <a:ea typeface="Source Sans Pro" panose="020B0503030403020204" pitchFamily="34" charset="0"/>
              </a:rPr>
              <a:t>Palatášová</a:t>
            </a:r>
            <a:r>
              <a:rPr lang="cs-CZ" sz="1600" b="1" dirty="0" smtClean="0">
                <a:latin typeface="Source Sans Pro" panose="020B0503030403020204" pitchFamily="34" charset="0"/>
                <a:ea typeface="Source Sans Pro" panose="020B0503030403020204" pitchFamily="34" charset="0"/>
              </a:rPr>
              <a:t> – vedoucí týmu Bezpečnostní administrativy</a:t>
            </a:r>
            <a:r>
              <a:rPr lang="cs-CZ" sz="1600" b="1" dirty="0">
                <a:latin typeface="Source Sans Pro" panose="020B0503030403020204" pitchFamily="34" charset="0"/>
                <a:ea typeface="Source Sans Pro" panose="020B0503030403020204" pitchFamily="34" charset="0"/>
              </a:rPr>
              <a:t/>
            </a:r>
            <a:br>
              <a:rPr lang="cs-CZ" sz="1600" b="1" dirty="0">
                <a:latin typeface="Source Sans Pro" panose="020B0503030403020204" pitchFamily="34" charset="0"/>
                <a:ea typeface="Source Sans Pro" panose="020B0503030403020204" pitchFamily="34" charset="0"/>
              </a:rPr>
            </a:br>
            <a:r>
              <a:rPr lang="cs-CZ" sz="1600" dirty="0" smtClean="0">
                <a:latin typeface="Source Sans Pro" panose="020B0503030403020204" pitchFamily="34" charset="0"/>
                <a:ea typeface="Source Sans Pro" panose="020B0503030403020204" pitchFamily="34" charset="0"/>
              </a:rPr>
              <a:t>M: 721 948 437 </a:t>
            </a:r>
            <a:r>
              <a:rPr lang="cs-CZ" sz="1600" dirty="0">
                <a:latin typeface="Source Sans Pro" panose="020B0503030403020204" pitchFamily="34" charset="0"/>
                <a:ea typeface="Source Sans Pro" panose="020B0503030403020204" pitchFamily="34" charset="0"/>
              </a:rPr>
              <a:t>/ e-mail: </a:t>
            </a:r>
            <a:r>
              <a:rPr lang="cs-CZ" sz="1600" dirty="0" smtClean="0">
                <a:latin typeface="Source Sans Pro" panose="020B0503030403020204" pitchFamily="34" charset="0"/>
                <a:ea typeface="Source Sans Pro" panose="020B0503030403020204" pitchFamily="34" charset="0"/>
                <a:hlinkClick r:id="rId3"/>
              </a:rPr>
              <a:t>petra1.palatasova@prg.aero</a:t>
            </a:r>
            <a:endParaRPr lang="cs-CZ" sz="1600" dirty="0" smtClean="0">
              <a:latin typeface="Source Sans Pro" panose="020B0503030403020204" pitchFamily="34" charset="0"/>
              <a:ea typeface="Source Sans Pro" panose="020B0503030403020204" pitchFamily="34" charset="0"/>
            </a:endParaRPr>
          </a:p>
          <a:p>
            <a:endParaRPr lang="cs-CZ" sz="1600" dirty="0">
              <a:latin typeface="Source Sans Pro" panose="020B0503030403020204" pitchFamily="34" charset="0"/>
              <a:ea typeface="Source Sans Pro" panose="020B0503030403020204" pitchFamily="34" charset="0"/>
            </a:endParaRPr>
          </a:p>
          <a:p>
            <a:r>
              <a:rPr lang="cs-CZ" sz="1600" b="1" dirty="0">
                <a:latin typeface="Source Sans Pro" panose="020B0503030403020204" pitchFamily="34" charset="0"/>
                <a:ea typeface="Source Sans Pro" panose="020B0503030403020204" pitchFamily="34" charset="0"/>
              </a:rPr>
              <a:t>Otevírací doba přepážek</a:t>
            </a:r>
          </a:p>
          <a:p>
            <a:r>
              <a:rPr lang="cs-CZ" sz="1600" dirty="0">
                <a:latin typeface="Source Sans Pro" panose="020B0503030403020204" pitchFamily="34" charset="0"/>
                <a:ea typeface="Source Sans Pro" panose="020B0503030403020204" pitchFamily="34" charset="0"/>
              </a:rPr>
              <a:t>Po - Pá: 7:00 - 14:30</a:t>
            </a:r>
          </a:p>
          <a:p>
            <a:r>
              <a:rPr lang="cs-CZ" sz="1600" dirty="0">
                <a:latin typeface="Source Sans Pro" panose="020B0503030403020204" pitchFamily="34" charset="0"/>
                <a:ea typeface="Source Sans Pro" panose="020B0503030403020204" pitchFamily="34" charset="0"/>
              </a:rPr>
              <a:t>So - Ne: </a:t>
            </a:r>
            <a:r>
              <a:rPr lang="cs-CZ" sz="1600" dirty="0" smtClean="0">
                <a:latin typeface="Source Sans Pro" panose="020B0503030403020204" pitchFamily="34" charset="0"/>
                <a:ea typeface="Source Sans Pro" panose="020B0503030403020204" pitchFamily="34" charset="0"/>
              </a:rPr>
              <a:t>zavřeno</a:t>
            </a:r>
          </a:p>
          <a:p>
            <a:endParaRPr lang="cs-CZ" sz="1600" dirty="0" smtClean="0">
              <a:latin typeface="Source Sans Pro" panose="020B0503030403020204" pitchFamily="34" charset="0"/>
              <a:ea typeface="Source Sans Pro" panose="020B0503030403020204" pitchFamily="34" charset="0"/>
            </a:endParaRPr>
          </a:p>
          <a:p>
            <a:r>
              <a:rPr lang="cs-CZ" sz="1600" b="1" dirty="0" smtClean="0">
                <a:latin typeface="Source Sans Pro" panose="020B0503030403020204" pitchFamily="34" charset="0"/>
                <a:ea typeface="Source Sans Pro" panose="020B0503030403020204" pitchFamily="34" charset="0"/>
              </a:rPr>
              <a:t>ID kartu lze později </a:t>
            </a:r>
            <a:r>
              <a:rPr lang="cs-CZ" sz="1600" b="1" dirty="0" err="1" smtClean="0">
                <a:latin typeface="Source Sans Pro" panose="020B0503030403020204" pitchFamily="34" charset="0"/>
                <a:ea typeface="Source Sans Pro" panose="020B0503030403020204" pitchFamily="34" charset="0"/>
              </a:rPr>
              <a:t>dokódovat</a:t>
            </a:r>
            <a:r>
              <a:rPr lang="cs-CZ" sz="1600" b="1" dirty="0" smtClean="0">
                <a:latin typeface="Source Sans Pro" panose="020B0503030403020204" pitchFamily="34" charset="0"/>
                <a:ea typeface="Source Sans Pro" panose="020B0503030403020204" pitchFamily="34" charset="0"/>
              </a:rPr>
              <a:t> o vstupy, které potřebujete:</a:t>
            </a:r>
            <a:endParaRPr lang="cs-CZ" sz="1600" dirty="0">
              <a:latin typeface="Source Sans Pro" panose="020B0503030403020204" pitchFamily="34" charset="0"/>
              <a:ea typeface="Source Sans Pro" panose="020B0503030403020204" pitchFamily="34" charset="0"/>
            </a:endParaRPr>
          </a:p>
          <a:p>
            <a:r>
              <a:rPr lang="cs-CZ" sz="1400" dirty="0">
                <a:latin typeface="Source Sans Pro" panose="020B0503030403020204" pitchFamily="34" charset="0"/>
                <a:ea typeface="Source Sans Pro" panose="020B0503030403020204" pitchFamily="34" charset="0"/>
              </a:rPr>
              <a:t>Kódování vstupů potřebných pro výkon vaší práce lze provést na základě odůvodněné žádosti.</a:t>
            </a:r>
          </a:p>
          <a:p>
            <a:r>
              <a:rPr lang="cs-CZ" sz="1400" dirty="0">
                <a:latin typeface="Source Sans Pro" panose="020B0503030403020204" pitchFamily="34" charset="0"/>
                <a:ea typeface="Source Sans Pro" panose="020B0503030403020204" pitchFamily="34" charset="0"/>
              </a:rPr>
              <a:t>Zjistěte si číslo </a:t>
            </a:r>
            <a:r>
              <a:rPr lang="cs-CZ" sz="1400" dirty="0" smtClean="0">
                <a:latin typeface="Source Sans Pro" panose="020B0503030403020204" pitchFamily="34" charset="0"/>
                <a:ea typeface="Source Sans Pro" panose="020B0503030403020204" pitchFamily="34" charset="0"/>
              </a:rPr>
              <a:t>služebního </a:t>
            </a:r>
            <a:r>
              <a:rPr lang="cs-CZ" sz="1400" dirty="0">
                <a:latin typeface="Source Sans Pro" panose="020B0503030403020204" pitchFamily="34" charset="0"/>
                <a:ea typeface="Source Sans Pro" panose="020B0503030403020204" pitchFamily="34" charset="0"/>
              </a:rPr>
              <a:t>vchodu, který chcete na vaší ID kartu </a:t>
            </a:r>
            <a:r>
              <a:rPr lang="cs-CZ" sz="1400" dirty="0" err="1">
                <a:latin typeface="Source Sans Pro" panose="020B0503030403020204" pitchFamily="34" charset="0"/>
                <a:ea typeface="Source Sans Pro" panose="020B0503030403020204" pitchFamily="34" charset="0"/>
              </a:rPr>
              <a:t>nakódovat</a:t>
            </a:r>
            <a:r>
              <a:rPr lang="cs-CZ" sz="1400" dirty="0">
                <a:latin typeface="Source Sans Pro" panose="020B0503030403020204" pitchFamily="34" charset="0"/>
                <a:ea typeface="Source Sans Pro" panose="020B0503030403020204" pitchFamily="34" charset="0"/>
              </a:rPr>
              <a:t>.</a:t>
            </a:r>
          </a:p>
          <a:p>
            <a:r>
              <a:rPr lang="cs-CZ" sz="1400" dirty="0">
                <a:latin typeface="Source Sans Pro" panose="020B0503030403020204" pitchFamily="34" charset="0"/>
                <a:ea typeface="Source Sans Pro" panose="020B0503030403020204" pitchFamily="34" charset="0"/>
              </a:rPr>
              <a:t>Žádost musí být zaslaná vašim manažerem na e-mail: </a:t>
            </a:r>
            <a:r>
              <a:rPr lang="cs-CZ" sz="1400" b="1" dirty="0">
                <a:latin typeface="Source Sans Pro" panose="020B0503030403020204" pitchFamily="34" charset="0"/>
                <a:ea typeface="Source Sans Pro" panose="020B0503030403020204" pitchFamily="34" charset="0"/>
              </a:rPr>
              <a:t>kodovaniidc@prg.aero</a:t>
            </a:r>
            <a:endParaRPr lang="cs-CZ" sz="1400" dirty="0">
              <a:latin typeface="Source Sans Pro" panose="020B0503030403020204" pitchFamily="34" charset="0"/>
              <a:ea typeface="Source Sans Pro" panose="020B0503030403020204" pitchFamily="34" charset="0"/>
            </a:endParaRPr>
          </a:p>
          <a:p>
            <a:endParaRPr lang="cs-CZ" dirty="0"/>
          </a:p>
          <a:p>
            <a:r>
              <a:rPr lang="cs-CZ" dirty="0" smtClean="0"/>
              <a:t> </a:t>
            </a:r>
            <a:r>
              <a:rPr lang="cs-CZ" u="sng" dirty="0" smtClean="0"/>
              <a:t>  </a:t>
            </a:r>
            <a:endParaRPr lang="cs-CZ" dirty="0"/>
          </a:p>
          <a:p>
            <a:endParaRPr lang="cs-CZ" dirty="0"/>
          </a:p>
        </p:txBody>
      </p:sp>
      <p:sp>
        <p:nvSpPr>
          <p:cNvPr id="3" name="AutoShape 2" descr="74571kancelar-bezpecnostni-administrativ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4" descr="74571kancelar-bezpecnostni-administrativy.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Nadpis 1">
            <a:extLst>
              <a:ext uri="{FF2B5EF4-FFF2-40B4-BE49-F238E27FC236}">
                <a16:creationId xmlns:a16="http://schemas.microsoft.com/office/drawing/2014/main" id="{E492717B-ED5D-7841-AEA6-E5FC29257A85}"/>
              </a:ext>
            </a:extLst>
          </p:cNvPr>
          <p:cNvSpPr txBox="1">
            <a:spLocks/>
          </p:cNvSpPr>
          <p:nvPr/>
        </p:nvSpPr>
        <p:spPr>
          <a:xfrm>
            <a:off x="155575" y="234345"/>
            <a:ext cx="10515600" cy="847292"/>
          </a:xfrm>
          <a:prstGeom prst="rect">
            <a:avLst/>
          </a:prstGeom>
        </p:spPr>
        <p:txBody>
          <a:bodyPr/>
          <a:lstStyle>
            <a:lvl1pPr algn="l" defTabSz="914400" rtl="0" eaLnBrk="1" latinLnBrk="0" hangingPunct="1">
              <a:lnSpc>
                <a:spcPct val="120000"/>
              </a:lnSpc>
              <a:spcBef>
                <a:spcPct val="0"/>
              </a:spcBef>
              <a:buNone/>
              <a:defRPr sz="3600" kern="1200">
                <a:solidFill>
                  <a:schemeClr val="tx1"/>
                </a:solidFill>
                <a:latin typeface="Neo Sans Pro" panose="020B0504030504040204" pitchFamily="34" charset="0"/>
                <a:ea typeface="+mj-ea"/>
                <a:cs typeface="+mj-cs"/>
              </a:defRPr>
            </a:lvl1pPr>
          </a:lstStyle>
          <a:p>
            <a:r>
              <a:rPr lang="cs-CZ" b="1" dirty="0" smtClean="0">
                <a:latin typeface="Source Sans Pro" panose="020B0503030403020204" pitchFamily="34" charset="0"/>
                <a:ea typeface="Source Sans Pro" panose="020B0503030403020204" pitchFamily="34" charset="0"/>
              </a:rPr>
              <a:t>ID karty</a:t>
            </a:r>
            <a:endParaRPr lang="cs-C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0435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29017" y="1315645"/>
            <a:ext cx="7722453" cy="5355312"/>
          </a:xfrm>
          <a:prstGeom prst="rect">
            <a:avLst/>
          </a:prstGeom>
          <a:noFill/>
        </p:spPr>
        <p:txBody>
          <a:bodyPr wrap="square" rtlCol="0">
            <a:spAutoFit/>
          </a:bodyPr>
          <a:lstStyle/>
          <a:p>
            <a:pPr algn="just"/>
            <a:r>
              <a:rPr lang="cs-CZ" dirty="0">
                <a:solidFill>
                  <a:srgbClr val="0066AD"/>
                </a:solidFill>
                <a:latin typeface="Source Sans Pro" panose="020B0503030403020204" pitchFamily="34" charset="0"/>
                <a:ea typeface="Source Sans Pro" panose="020B0503030403020204" pitchFamily="34" charset="0"/>
              </a:rPr>
              <a:t>… raději připomínáme, že od 1</a:t>
            </a:r>
            <a:r>
              <a:rPr lang="cs-CZ" dirty="0" smtClean="0">
                <a:solidFill>
                  <a:srgbClr val="0066AD"/>
                </a:solidFill>
                <a:latin typeface="Source Sans Pro" panose="020B0503030403020204" pitchFamily="34" charset="0"/>
                <a:ea typeface="Source Sans Pro" panose="020B0503030403020204" pitchFamily="34" charset="0"/>
              </a:rPr>
              <a:t>. 1. 2019 </a:t>
            </a:r>
            <a:r>
              <a:rPr lang="cs-CZ" dirty="0">
                <a:solidFill>
                  <a:srgbClr val="0066AD"/>
                </a:solidFill>
                <a:latin typeface="Source Sans Pro" panose="020B0503030403020204" pitchFamily="34" charset="0"/>
                <a:ea typeface="Source Sans Pro" panose="020B0503030403020204" pitchFamily="34" charset="0"/>
              </a:rPr>
              <a:t>jsou školitelé povinni požadovat doložení platného dokladu o „Ověření spolehlivosti“ pro všechny typy školení včetně „A1 - Obecné bezpečnostní povědomí (EU 11.2.7)“ včetně jeho aktualizace „A3 - Bezpečnostní povědomí - aktualizace školení A1“.</a:t>
            </a:r>
          </a:p>
          <a:p>
            <a:pPr algn="just"/>
            <a:r>
              <a:rPr lang="cs-CZ" dirty="0">
                <a:solidFill>
                  <a:srgbClr val="0066AD"/>
                </a:solidFill>
                <a:latin typeface="Source Sans Pro" panose="020B0503030403020204" pitchFamily="34" charset="0"/>
                <a:ea typeface="Source Sans Pro" panose="020B0503030403020204" pitchFamily="34" charset="0"/>
              </a:rPr>
              <a:t> </a:t>
            </a:r>
          </a:p>
          <a:p>
            <a:pPr algn="just"/>
            <a:r>
              <a:rPr lang="cs-CZ" b="1" dirty="0">
                <a:solidFill>
                  <a:srgbClr val="0066AD"/>
                </a:solidFill>
                <a:latin typeface="Source Sans Pro" panose="020B0503030403020204" pitchFamily="34" charset="0"/>
                <a:ea typeface="Source Sans Pro" panose="020B0503030403020204" pitchFamily="34" charset="0"/>
              </a:rPr>
              <a:t>Nyní je tedy třeba počítat s tím, že bez absolvování Ověření spolehlivosti nelze </a:t>
            </a:r>
            <a:r>
              <a:rPr lang="cs-CZ" b="1" dirty="0" smtClean="0">
                <a:solidFill>
                  <a:srgbClr val="0066AD"/>
                </a:solidFill>
                <a:latin typeface="Source Sans Pro" panose="020B0503030403020204" pitchFamily="34" charset="0"/>
                <a:ea typeface="Source Sans Pro" panose="020B0503030403020204" pitchFamily="34" charset="0"/>
              </a:rPr>
              <a:t>získat/prodloužit </a:t>
            </a:r>
            <a:r>
              <a:rPr lang="cs-CZ" b="1" dirty="0">
                <a:solidFill>
                  <a:srgbClr val="0066AD"/>
                </a:solidFill>
                <a:latin typeface="Source Sans Pro" panose="020B0503030403020204" pitchFamily="34" charset="0"/>
                <a:ea typeface="Source Sans Pro" panose="020B0503030403020204" pitchFamily="34" charset="0"/>
              </a:rPr>
              <a:t>žádný typ bezpečnostního školení dle NPBV – zejména u nově nastupujících zaměstnanců je proto nutné počítat s 30 dny, které má ze zákona Úřad pro civilní letectví na vydání „Ověření spolehlivosti“.</a:t>
            </a:r>
            <a:endParaRPr lang="cs-CZ" dirty="0">
              <a:solidFill>
                <a:srgbClr val="0066AD"/>
              </a:solidFill>
              <a:latin typeface="Source Sans Pro" panose="020B0503030403020204" pitchFamily="34" charset="0"/>
              <a:ea typeface="Source Sans Pro" panose="020B0503030403020204" pitchFamily="34" charset="0"/>
            </a:endParaRPr>
          </a:p>
          <a:p>
            <a:pPr algn="just"/>
            <a:r>
              <a:rPr lang="cs-CZ" dirty="0">
                <a:solidFill>
                  <a:srgbClr val="0066AD"/>
                </a:solidFill>
                <a:latin typeface="Source Sans Pro" panose="020B0503030403020204" pitchFamily="34" charset="0"/>
                <a:ea typeface="Source Sans Pro" panose="020B0503030403020204" pitchFamily="34" charset="0"/>
              </a:rPr>
              <a:t> </a:t>
            </a:r>
          </a:p>
          <a:p>
            <a:pPr algn="just"/>
            <a:r>
              <a:rPr lang="cs-CZ" dirty="0">
                <a:solidFill>
                  <a:srgbClr val="0066AD"/>
                </a:solidFill>
                <a:latin typeface="Source Sans Pro" panose="020B0503030403020204" pitchFamily="34" charset="0"/>
                <a:ea typeface="Source Sans Pro" panose="020B0503030403020204" pitchFamily="34" charset="0"/>
              </a:rPr>
              <a:t>U osob, které absolvovali A1 popř. A3(A1) v uplynulých měsících, se vztahuje povinnost předložit ověření o spolehlivosti až na následující aktualizaci A3(A1). Osoby, které jej dosud nemají, nicméně musí jeho získání začít řešit s dostatečným předstihem před tím, než jejich stávající školení pozbyde platnosti. Tzn., že pokud nepředloží před aktualizačním školením „Ověření o spolehlivosti“ nebudou připuštěni na školení a bude jim pak reálně hrozit blokace ID karty.</a:t>
            </a:r>
          </a:p>
          <a:p>
            <a:pPr algn="just"/>
            <a:endParaRPr lang="cs-CZ" dirty="0"/>
          </a:p>
        </p:txBody>
      </p:sp>
      <p:sp>
        <p:nvSpPr>
          <p:cNvPr id="3" name="Nadpis 1">
            <a:extLst>
              <a:ext uri="{FF2B5EF4-FFF2-40B4-BE49-F238E27FC236}">
                <a16:creationId xmlns:a16="http://schemas.microsoft.com/office/drawing/2014/main" id="{E492717B-ED5D-7841-AEA6-E5FC29257A85}"/>
              </a:ext>
            </a:extLst>
          </p:cNvPr>
          <p:cNvSpPr txBox="1">
            <a:spLocks/>
          </p:cNvSpPr>
          <p:nvPr/>
        </p:nvSpPr>
        <p:spPr>
          <a:xfrm>
            <a:off x="436929" y="281237"/>
            <a:ext cx="10515600" cy="847292"/>
          </a:xfrm>
          <a:prstGeom prst="rect">
            <a:avLst/>
          </a:prstGeom>
        </p:spPr>
        <p:txBody>
          <a:bodyPr/>
          <a:lstStyle>
            <a:lvl1pPr algn="l" defTabSz="914400" rtl="0" eaLnBrk="1" latinLnBrk="0" hangingPunct="1">
              <a:lnSpc>
                <a:spcPct val="120000"/>
              </a:lnSpc>
              <a:spcBef>
                <a:spcPct val="0"/>
              </a:spcBef>
              <a:buNone/>
              <a:defRPr sz="3600" kern="1200">
                <a:solidFill>
                  <a:schemeClr val="tx1"/>
                </a:solidFill>
                <a:latin typeface="Neo Sans Pro" panose="020B0504030504040204" pitchFamily="34" charset="0"/>
                <a:ea typeface="+mj-ea"/>
                <a:cs typeface="+mj-cs"/>
              </a:defRPr>
            </a:lvl1pPr>
          </a:lstStyle>
          <a:p>
            <a:r>
              <a:rPr lang="cs-CZ" b="1" dirty="0" smtClean="0">
                <a:latin typeface="Source Sans Pro" panose="020B0503030403020204" pitchFamily="34" charset="0"/>
                <a:ea typeface="Source Sans Pro" panose="020B0503030403020204" pitchFamily="34" charset="0"/>
              </a:rPr>
              <a:t>ID karty</a:t>
            </a:r>
            <a:endParaRPr lang="cs-C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9501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9625" y="1362505"/>
            <a:ext cx="8308428" cy="5632311"/>
          </a:xfrm>
          <a:prstGeom prst="rect">
            <a:avLst/>
          </a:prstGeom>
          <a:noFill/>
        </p:spPr>
        <p:txBody>
          <a:bodyPr wrap="square" rtlCol="0">
            <a:spAutoFit/>
          </a:bodyPr>
          <a:lstStyle/>
          <a:p>
            <a:pPr lvl="0" algn="just"/>
            <a:r>
              <a:rPr lang="cs-CZ" dirty="0">
                <a:latin typeface="Source Sans Pro" panose="020B0503030403020204" pitchFamily="34" charset="0"/>
                <a:ea typeface="Source Sans Pro" panose="020B0503030403020204" pitchFamily="34" charset="0"/>
              </a:rPr>
              <a:t>V příloze najdete dokument </a:t>
            </a:r>
            <a:r>
              <a:rPr lang="cs-CZ" i="1" dirty="0">
                <a:latin typeface="Source Sans Pro" panose="020B0503030403020204" pitchFamily="34" charset="0"/>
                <a:ea typeface="Source Sans Pro" panose="020B0503030403020204" pitchFamily="34" charset="0"/>
              </a:rPr>
              <a:t>„</a:t>
            </a:r>
            <a:r>
              <a:rPr lang="cs-CZ" b="1" i="1" dirty="0">
                <a:latin typeface="Source Sans Pro" panose="020B0503030403020204" pitchFamily="34" charset="0"/>
                <a:ea typeface="Source Sans Pro" panose="020B0503030403020204" pitchFamily="34" charset="0"/>
              </a:rPr>
              <a:t>Příručka pro investory</a:t>
            </a:r>
            <a:r>
              <a:rPr lang="cs-CZ" i="1" dirty="0">
                <a:latin typeface="Source Sans Pro" panose="020B0503030403020204" pitchFamily="34" charset="0"/>
                <a:ea typeface="Source Sans Pro" panose="020B0503030403020204" pitchFamily="34" charset="0"/>
              </a:rPr>
              <a:t>“, </a:t>
            </a:r>
            <a:r>
              <a:rPr lang="cs-CZ" dirty="0">
                <a:latin typeface="Source Sans Pro" panose="020B0503030403020204" pitchFamily="34" charset="0"/>
                <a:ea typeface="Source Sans Pro" panose="020B0503030403020204" pitchFamily="34" charset="0"/>
              </a:rPr>
              <a:t>kde je popsaný obecný postup. </a:t>
            </a:r>
            <a:endParaRPr lang="cs-CZ" dirty="0" smtClean="0">
              <a:latin typeface="Source Sans Pro" panose="020B0503030403020204" pitchFamily="34" charset="0"/>
              <a:ea typeface="Source Sans Pro" panose="020B0503030403020204" pitchFamily="34" charset="0"/>
            </a:endParaRPr>
          </a:p>
          <a:p>
            <a:pPr lvl="0" algn="just"/>
            <a:endParaRPr lang="cs-CZ" dirty="0">
              <a:latin typeface="Source Sans Pro" panose="020B0503030403020204" pitchFamily="34" charset="0"/>
              <a:ea typeface="Source Sans Pro" panose="020B0503030403020204" pitchFamily="34" charset="0"/>
            </a:endParaRPr>
          </a:p>
          <a:p>
            <a:pPr lvl="0" algn="just"/>
            <a:r>
              <a:rPr lang="cs-CZ" dirty="0" smtClean="0">
                <a:latin typeface="Source Sans Pro" panose="020B0503030403020204" pitchFamily="34" charset="0"/>
                <a:ea typeface="Source Sans Pro" panose="020B0503030403020204" pitchFamily="34" charset="0"/>
              </a:rPr>
              <a:t>Následně </a:t>
            </a:r>
            <a:r>
              <a:rPr lang="cs-CZ" dirty="0">
                <a:latin typeface="Source Sans Pro" panose="020B0503030403020204" pitchFamily="34" charset="0"/>
                <a:ea typeface="Source Sans Pro" panose="020B0503030403020204" pitchFamily="34" charset="0"/>
              </a:rPr>
              <a:t>Vás také propojíme přímo se zástupci organizační jednotky Investic a Projektového managementu staveb, se kterými pak budete řešit již konkrétní kroky</a:t>
            </a:r>
            <a:r>
              <a:rPr lang="cs-CZ" dirty="0" smtClean="0">
                <a:latin typeface="Source Sans Pro" panose="020B0503030403020204" pitchFamily="34" charset="0"/>
                <a:ea typeface="Source Sans Pro" panose="020B0503030403020204" pitchFamily="34" charset="0"/>
              </a:rPr>
              <a:t>.</a:t>
            </a:r>
          </a:p>
          <a:p>
            <a:pPr algn="just"/>
            <a:endParaRPr lang="cs-CZ" dirty="0">
              <a:latin typeface="Source Sans Pro" panose="020B0503030403020204" pitchFamily="34" charset="0"/>
              <a:ea typeface="Source Sans Pro" panose="020B0503030403020204" pitchFamily="34" charset="0"/>
            </a:endParaRPr>
          </a:p>
          <a:p>
            <a:pPr algn="just"/>
            <a:r>
              <a:rPr lang="cs-CZ" b="1" dirty="0" smtClean="0">
                <a:latin typeface="Source Sans Pro" panose="020B0503030403020204" pitchFamily="34" charset="0"/>
                <a:ea typeface="Source Sans Pro" panose="020B0503030403020204" pitchFamily="34" charset="0"/>
              </a:rPr>
              <a:t>1) První </a:t>
            </a:r>
            <a:r>
              <a:rPr lang="cs-CZ" b="1" dirty="0">
                <a:latin typeface="Source Sans Pro" panose="020B0503030403020204" pitchFamily="34" charset="0"/>
                <a:ea typeface="Source Sans Pro" panose="020B0503030403020204" pitchFamily="34" charset="0"/>
              </a:rPr>
              <a:t>kontakt – první jednání, smluvní a obchodní podmínky – zajišťuje: </a:t>
            </a:r>
            <a:endParaRPr lang="cs-CZ" b="1" dirty="0" smtClean="0">
              <a:latin typeface="Source Sans Pro" panose="020B0503030403020204" pitchFamily="34" charset="0"/>
              <a:ea typeface="Source Sans Pro" panose="020B0503030403020204" pitchFamily="34" charset="0"/>
            </a:endParaRPr>
          </a:p>
          <a:p>
            <a:pPr algn="just"/>
            <a:endParaRPr lang="cs-CZ" dirty="0">
              <a:latin typeface="Source Sans Pro" panose="020B0503030403020204" pitchFamily="34" charset="0"/>
              <a:ea typeface="Source Sans Pro" panose="020B0503030403020204" pitchFamily="34" charset="0"/>
            </a:endParaRPr>
          </a:p>
          <a:p>
            <a:pPr algn="just"/>
            <a:r>
              <a:rPr lang="cs-CZ" dirty="0" smtClean="0">
                <a:latin typeface="Source Sans Pro" panose="020B0503030403020204" pitchFamily="34" charset="0"/>
                <a:ea typeface="Source Sans Pro" panose="020B0503030403020204" pitchFamily="34" charset="0"/>
              </a:rPr>
              <a:t>Komerční </a:t>
            </a:r>
            <a:r>
              <a:rPr lang="cs-CZ" dirty="0">
                <a:latin typeface="Source Sans Pro" panose="020B0503030403020204" pitchFamily="34" charset="0"/>
                <a:ea typeface="Source Sans Pro" panose="020B0503030403020204" pitchFamily="34" charset="0"/>
              </a:rPr>
              <a:t>aktivity </a:t>
            </a:r>
            <a:r>
              <a:rPr lang="cs-CZ" dirty="0" smtClean="0">
                <a:latin typeface="Source Sans Pro" panose="020B0503030403020204" pitchFamily="34" charset="0"/>
                <a:ea typeface="Source Sans Pro" panose="020B0503030403020204" pitchFamily="34" charset="0"/>
              </a:rPr>
              <a:t>(dále </a:t>
            </a:r>
            <a:r>
              <a:rPr lang="cs-CZ" dirty="0">
                <a:latin typeface="Source Sans Pro" panose="020B0503030403020204" pitchFamily="34" charset="0"/>
                <a:ea typeface="Source Sans Pro" panose="020B0503030403020204" pitchFamily="34" charset="0"/>
              </a:rPr>
              <a:t>jen „KAL</a:t>
            </a:r>
            <a:r>
              <a:rPr lang="cs-CZ" dirty="0" smtClean="0">
                <a:latin typeface="Source Sans Pro" panose="020B0503030403020204" pitchFamily="34" charset="0"/>
                <a:ea typeface="Source Sans Pro" panose="020B0503030403020204" pitchFamily="34" charset="0"/>
              </a:rPr>
              <a:t>“)</a:t>
            </a:r>
          </a:p>
          <a:p>
            <a:pPr algn="just"/>
            <a:r>
              <a:rPr lang="cs-CZ" dirty="0" smtClean="0">
                <a:latin typeface="Source Sans Pro" panose="020B0503030403020204" pitchFamily="34" charset="0"/>
                <a:ea typeface="Source Sans Pro" panose="020B0503030403020204" pitchFamily="34" charset="0"/>
              </a:rPr>
              <a:t>kontakt</a:t>
            </a:r>
            <a:r>
              <a:rPr lang="cs-CZ" dirty="0">
                <a:latin typeface="Source Sans Pro" panose="020B0503030403020204" pitchFamily="34" charset="0"/>
                <a:ea typeface="Source Sans Pro" panose="020B0503030403020204" pitchFamily="34" charset="0"/>
              </a:rPr>
              <a:t>: </a:t>
            </a:r>
          </a:p>
          <a:p>
            <a:r>
              <a:rPr lang="cs-CZ" b="1" dirty="0" smtClean="0">
                <a:latin typeface="Source Sans Pro" panose="020B0503030403020204" pitchFamily="34" charset="0"/>
                <a:ea typeface="Source Sans Pro" panose="020B0503030403020204" pitchFamily="34" charset="0"/>
              </a:rPr>
              <a:t>Petr Laca </a:t>
            </a:r>
            <a:r>
              <a:rPr lang="cs-CZ" dirty="0" smtClean="0">
                <a:latin typeface="Source Sans Pro" panose="020B0503030403020204" pitchFamily="34" charset="0"/>
                <a:ea typeface="Source Sans Pro" panose="020B0503030403020204" pitchFamily="34" charset="0"/>
              </a:rPr>
              <a:t>– </a:t>
            </a:r>
            <a:r>
              <a:rPr lang="cs-CZ" dirty="0" err="1" smtClean="0">
                <a:latin typeface="Source Sans Pro" panose="020B0503030403020204" pitchFamily="34" charset="0"/>
                <a:ea typeface="Source Sans Pro" panose="020B0503030403020204" pitchFamily="34" charset="0"/>
              </a:rPr>
              <a:t>Key</a:t>
            </a:r>
            <a:r>
              <a:rPr lang="cs-CZ" dirty="0" smtClean="0">
                <a:latin typeface="Source Sans Pro" panose="020B0503030403020204" pitchFamily="34" charset="0"/>
                <a:ea typeface="Source Sans Pro" panose="020B0503030403020204" pitchFamily="34" charset="0"/>
              </a:rPr>
              <a:t> </a:t>
            </a:r>
            <a:r>
              <a:rPr lang="cs-CZ" dirty="0" err="1" smtClean="0">
                <a:latin typeface="Source Sans Pro" panose="020B0503030403020204" pitchFamily="34" charset="0"/>
                <a:ea typeface="Source Sans Pro" panose="020B0503030403020204" pitchFamily="34" charset="0"/>
              </a:rPr>
              <a:t>Account</a:t>
            </a:r>
            <a:r>
              <a:rPr lang="cs-CZ" dirty="0" smtClean="0">
                <a:latin typeface="Source Sans Pro" panose="020B0503030403020204" pitchFamily="34" charset="0"/>
                <a:ea typeface="Source Sans Pro" panose="020B0503030403020204" pitchFamily="34" charset="0"/>
              </a:rPr>
              <a:t> Manager, M: 739 </a:t>
            </a:r>
            <a:r>
              <a:rPr lang="cs-CZ" dirty="0">
                <a:latin typeface="Source Sans Pro" panose="020B0503030403020204" pitchFamily="34" charset="0"/>
                <a:ea typeface="Source Sans Pro" panose="020B0503030403020204" pitchFamily="34" charset="0"/>
              </a:rPr>
              <a:t>592 113, </a:t>
            </a:r>
            <a:r>
              <a:rPr lang="cs-CZ" dirty="0" smtClean="0">
                <a:latin typeface="Source Sans Pro" panose="020B0503030403020204" pitchFamily="34" charset="0"/>
                <a:ea typeface="Source Sans Pro" panose="020B0503030403020204" pitchFamily="34" charset="0"/>
              </a:rPr>
              <a:t>e-mail: </a:t>
            </a:r>
            <a:r>
              <a:rPr lang="cs-CZ" dirty="0" smtClean="0">
                <a:latin typeface="Source Sans Pro" panose="020B0503030403020204" pitchFamily="34" charset="0"/>
                <a:ea typeface="Source Sans Pro" panose="020B0503030403020204" pitchFamily="34" charset="0"/>
                <a:hlinkClick r:id="rId2"/>
              </a:rPr>
              <a:t>petr.laca@prg.aero</a:t>
            </a:r>
            <a:endParaRPr lang="cs-CZ" dirty="0" smtClean="0">
              <a:latin typeface="Source Sans Pro" panose="020B0503030403020204" pitchFamily="34" charset="0"/>
              <a:ea typeface="Source Sans Pro" panose="020B0503030403020204" pitchFamily="34" charset="0"/>
            </a:endParaRPr>
          </a:p>
          <a:p>
            <a:endParaRPr lang="cs-CZ" dirty="0">
              <a:latin typeface="Source Sans Pro" panose="020B0503030403020204" pitchFamily="34" charset="0"/>
              <a:ea typeface="Source Sans Pro" panose="020B0503030403020204" pitchFamily="34" charset="0"/>
            </a:endParaRPr>
          </a:p>
          <a:p>
            <a:pPr algn="just"/>
            <a:r>
              <a:rPr lang="cs-CZ" dirty="0" smtClean="0">
                <a:latin typeface="Source Sans Pro" panose="020B0503030403020204" pitchFamily="34" charset="0"/>
                <a:ea typeface="Source Sans Pro" panose="020B0503030403020204" pitchFamily="34" charset="0"/>
              </a:rPr>
              <a:t>Pozemní stavby a Terminály (dále jen „PST“)</a:t>
            </a:r>
          </a:p>
          <a:p>
            <a:pPr algn="just"/>
            <a:r>
              <a:rPr lang="cs-CZ" dirty="0" smtClean="0">
                <a:latin typeface="Source Sans Pro" panose="020B0503030403020204" pitchFamily="34" charset="0"/>
                <a:ea typeface="Source Sans Pro" panose="020B0503030403020204" pitchFamily="34" charset="0"/>
              </a:rPr>
              <a:t>kontakt</a:t>
            </a:r>
            <a:r>
              <a:rPr lang="cs-CZ" dirty="0">
                <a:latin typeface="Source Sans Pro" panose="020B0503030403020204" pitchFamily="34" charset="0"/>
                <a:ea typeface="Source Sans Pro" panose="020B0503030403020204" pitchFamily="34" charset="0"/>
              </a:rPr>
              <a:t>: </a:t>
            </a:r>
          </a:p>
          <a:p>
            <a:r>
              <a:rPr lang="cs-CZ" b="1" dirty="0" smtClean="0">
                <a:latin typeface="Source Sans Pro" panose="020B0503030403020204" pitchFamily="34" charset="0"/>
                <a:ea typeface="Source Sans Pro" panose="020B0503030403020204" pitchFamily="34" charset="0"/>
              </a:rPr>
              <a:t>Klára Hrdličková </a:t>
            </a:r>
            <a:r>
              <a:rPr lang="cs-CZ" dirty="0" smtClean="0">
                <a:latin typeface="Source Sans Pro" panose="020B0503030403020204" pitchFamily="34" charset="0"/>
                <a:ea typeface="Source Sans Pro" panose="020B0503030403020204" pitchFamily="34" charset="0"/>
              </a:rPr>
              <a:t>– projektový koordinátor, </a:t>
            </a:r>
            <a:r>
              <a:rPr lang="cs-CZ" dirty="0">
                <a:latin typeface="Source Sans Pro" panose="020B0503030403020204" pitchFamily="34" charset="0"/>
                <a:ea typeface="Source Sans Pro" panose="020B0503030403020204" pitchFamily="34" charset="0"/>
              </a:rPr>
              <a:t>tel. </a:t>
            </a:r>
            <a:r>
              <a:rPr lang="cs-CZ" dirty="0" smtClean="0">
                <a:latin typeface="Source Sans Pro" panose="020B0503030403020204" pitchFamily="34" charset="0"/>
                <a:ea typeface="Source Sans Pro" panose="020B0503030403020204" pitchFamily="34" charset="0"/>
              </a:rPr>
              <a:t>220 112 951</a:t>
            </a:r>
            <a:r>
              <a:rPr lang="cs-CZ" dirty="0">
                <a:latin typeface="Source Sans Pro" panose="020B0503030403020204" pitchFamily="34" charset="0"/>
                <a:ea typeface="Source Sans Pro" panose="020B0503030403020204" pitchFamily="34" charset="0"/>
              </a:rPr>
              <a:t>, </a:t>
            </a:r>
            <a:r>
              <a:rPr lang="cs-CZ" dirty="0" smtClean="0">
                <a:latin typeface="Source Sans Pro" panose="020B0503030403020204" pitchFamily="34" charset="0"/>
                <a:ea typeface="Source Sans Pro" panose="020B0503030403020204" pitchFamily="34" charset="0"/>
              </a:rPr>
              <a:t>M: </a:t>
            </a:r>
            <a:r>
              <a:rPr lang="cs-CZ" dirty="0">
                <a:latin typeface="Source Sans Pro" panose="020B0503030403020204" pitchFamily="34" charset="0"/>
                <a:ea typeface="Source Sans Pro" panose="020B0503030403020204" pitchFamily="34" charset="0"/>
              </a:rPr>
              <a:t>724 069 201, </a:t>
            </a:r>
            <a:r>
              <a:rPr lang="cs-CZ" dirty="0" smtClean="0">
                <a:latin typeface="Source Sans Pro" panose="020B0503030403020204" pitchFamily="34" charset="0"/>
                <a:ea typeface="Source Sans Pro" panose="020B0503030403020204" pitchFamily="34" charset="0"/>
              </a:rPr>
              <a:t>                 e-mail: </a:t>
            </a:r>
            <a:r>
              <a:rPr lang="cs-CZ" dirty="0" smtClean="0">
                <a:latin typeface="Source Sans Pro" panose="020B0503030403020204" pitchFamily="34" charset="0"/>
                <a:ea typeface="Source Sans Pro" panose="020B0503030403020204" pitchFamily="34" charset="0"/>
                <a:hlinkClick r:id="rId3"/>
              </a:rPr>
              <a:t>klara.hrdlickova@prg.aero</a:t>
            </a:r>
            <a:endParaRPr lang="cs-CZ" dirty="0" smtClean="0">
              <a:latin typeface="Source Sans Pro" panose="020B0503030403020204" pitchFamily="34" charset="0"/>
              <a:ea typeface="Source Sans Pro" panose="020B0503030403020204" pitchFamily="34" charset="0"/>
            </a:endParaRPr>
          </a:p>
          <a:p>
            <a:r>
              <a:rPr lang="cs-CZ" dirty="0" smtClean="0">
                <a:latin typeface="Source Sans Pro" panose="020B0503030403020204" pitchFamily="34" charset="0"/>
                <a:ea typeface="Source Sans Pro" panose="020B0503030403020204" pitchFamily="34" charset="0"/>
              </a:rPr>
              <a:t> </a:t>
            </a:r>
            <a:endParaRPr lang="cs-CZ" dirty="0">
              <a:latin typeface="Source Sans Pro" panose="020B0503030403020204" pitchFamily="34" charset="0"/>
              <a:ea typeface="Source Sans Pro" panose="020B0503030403020204" pitchFamily="34" charset="0"/>
            </a:endParaRPr>
          </a:p>
          <a:p>
            <a:r>
              <a:rPr lang="cs-CZ" b="1" dirty="0" smtClean="0">
                <a:latin typeface="Source Sans Pro" panose="020B0503030403020204" pitchFamily="34" charset="0"/>
                <a:ea typeface="Source Sans Pro" panose="020B0503030403020204" pitchFamily="34" charset="0"/>
              </a:rPr>
              <a:t>Miroslav Pergl </a:t>
            </a:r>
            <a:r>
              <a:rPr lang="cs-CZ" dirty="0" smtClean="0">
                <a:latin typeface="Source Sans Pro" panose="020B0503030403020204" pitchFamily="34" charset="0"/>
                <a:ea typeface="Source Sans Pro" panose="020B0503030403020204" pitchFamily="34" charset="0"/>
              </a:rPr>
              <a:t>– manažer Koordinace </a:t>
            </a:r>
            <a:r>
              <a:rPr lang="cs-CZ" dirty="0">
                <a:latin typeface="Source Sans Pro" panose="020B0503030403020204" pitchFamily="34" charset="0"/>
                <a:ea typeface="Source Sans Pro" panose="020B0503030403020204" pitchFamily="34" charset="0"/>
              </a:rPr>
              <a:t>staveb a požární prevence</a:t>
            </a:r>
            <a:r>
              <a:rPr lang="cs-CZ" dirty="0" smtClean="0">
                <a:latin typeface="Source Sans Pro" panose="020B0503030403020204" pitchFamily="34" charset="0"/>
                <a:ea typeface="Source Sans Pro" panose="020B0503030403020204" pitchFamily="34" charset="0"/>
              </a:rPr>
              <a:t>, </a:t>
            </a:r>
            <a:r>
              <a:rPr lang="cs-CZ" dirty="0">
                <a:latin typeface="Source Sans Pro" panose="020B0503030403020204" pitchFamily="34" charset="0"/>
                <a:ea typeface="Source Sans Pro" panose="020B0503030403020204" pitchFamily="34" charset="0"/>
              </a:rPr>
              <a:t>tel. </a:t>
            </a:r>
            <a:r>
              <a:rPr lang="cs-CZ" dirty="0" smtClean="0">
                <a:latin typeface="Source Sans Pro" panose="020B0503030403020204" pitchFamily="34" charset="0"/>
                <a:ea typeface="Source Sans Pro" panose="020B0503030403020204" pitchFamily="34" charset="0"/>
              </a:rPr>
              <a:t>220 112 356</a:t>
            </a:r>
            <a:r>
              <a:rPr lang="cs-CZ" dirty="0">
                <a:latin typeface="Source Sans Pro" panose="020B0503030403020204" pitchFamily="34" charset="0"/>
                <a:ea typeface="Source Sans Pro" panose="020B0503030403020204" pitchFamily="34" charset="0"/>
              </a:rPr>
              <a:t>, </a:t>
            </a:r>
            <a:r>
              <a:rPr lang="cs-CZ" dirty="0" smtClean="0">
                <a:latin typeface="Source Sans Pro" panose="020B0503030403020204" pitchFamily="34" charset="0"/>
                <a:ea typeface="Source Sans Pro" panose="020B0503030403020204" pitchFamily="34" charset="0"/>
              </a:rPr>
              <a:t>     M: </a:t>
            </a:r>
            <a:r>
              <a:rPr lang="cs-CZ" dirty="0">
                <a:latin typeface="Source Sans Pro" panose="020B0503030403020204" pitchFamily="34" charset="0"/>
                <a:ea typeface="Source Sans Pro" panose="020B0503030403020204" pitchFamily="34" charset="0"/>
              </a:rPr>
              <a:t>724 069 202, </a:t>
            </a:r>
            <a:r>
              <a:rPr lang="cs-CZ" dirty="0" smtClean="0">
                <a:latin typeface="Source Sans Pro" panose="020B0503030403020204" pitchFamily="34" charset="0"/>
                <a:ea typeface="Source Sans Pro" panose="020B0503030403020204" pitchFamily="34" charset="0"/>
                <a:hlinkClick r:id="rId4"/>
              </a:rPr>
              <a:t>miroslav.pergl@prg.aero</a:t>
            </a:r>
            <a:endParaRPr lang="cs-CZ" dirty="0" smtClean="0">
              <a:latin typeface="Source Sans Pro" panose="020B0503030403020204" pitchFamily="34" charset="0"/>
              <a:ea typeface="Source Sans Pro" panose="020B0503030403020204" pitchFamily="34" charset="0"/>
            </a:endParaRPr>
          </a:p>
          <a:p>
            <a:endParaRPr lang="cs-CZ" dirty="0"/>
          </a:p>
          <a:p>
            <a:pPr algn="just"/>
            <a:endParaRPr lang="cs-CZ" dirty="0"/>
          </a:p>
        </p:txBody>
      </p:sp>
      <p:sp>
        <p:nvSpPr>
          <p:cNvPr id="5" name="Nadpis 1">
            <a:extLst>
              <a:ext uri="{FF2B5EF4-FFF2-40B4-BE49-F238E27FC236}">
                <a16:creationId xmlns:a16="http://schemas.microsoft.com/office/drawing/2014/main" id="{E492717B-ED5D-7841-AEA6-E5FC29257A85}"/>
              </a:ext>
            </a:extLst>
          </p:cNvPr>
          <p:cNvSpPr txBox="1">
            <a:spLocks/>
          </p:cNvSpPr>
          <p:nvPr/>
        </p:nvSpPr>
        <p:spPr>
          <a:xfrm>
            <a:off x="459625" y="328130"/>
            <a:ext cx="10515600" cy="847292"/>
          </a:xfrm>
          <a:prstGeom prst="rect">
            <a:avLst/>
          </a:prstGeom>
        </p:spPr>
        <p:txBody>
          <a:bodyPr/>
          <a:lstStyle>
            <a:lvl1pPr algn="l" defTabSz="914400" rtl="0" eaLnBrk="1" latinLnBrk="0" hangingPunct="1">
              <a:lnSpc>
                <a:spcPct val="120000"/>
              </a:lnSpc>
              <a:spcBef>
                <a:spcPct val="0"/>
              </a:spcBef>
              <a:buNone/>
              <a:defRPr sz="3600" kern="1200">
                <a:solidFill>
                  <a:schemeClr val="tx1"/>
                </a:solidFill>
                <a:latin typeface="Neo Sans Pro" panose="020B0504030504040204" pitchFamily="34" charset="0"/>
                <a:ea typeface="+mj-ea"/>
                <a:cs typeface="+mj-cs"/>
              </a:defRPr>
            </a:lvl1pPr>
          </a:lstStyle>
          <a:p>
            <a:r>
              <a:rPr lang="cs-CZ" b="1" dirty="0" smtClean="0">
                <a:latin typeface="Source Sans Pro" panose="020B0503030403020204" pitchFamily="34" charset="0"/>
                <a:ea typeface="Source Sans Pro" panose="020B0503030403020204" pitchFamily="34" charset="0"/>
              </a:rPr>
              <a:t>Stavební úpravy</a:t>
            </a:r>
          </a:p>
          <a:p>
            <a:endParaRPr lang="cs-C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8275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65840" y="987366"/>
            <a:ext cx="8308428" cy="5632311"/>
          </a:xfrm>
          <a:prstGeom prst="rect">
            <a:avLst/>
          </a:prstGeom>
          <a:noFill/>
        </p:spPr>
        <p:txBody>
          <a:bodyPr wrap="square" rtlCol="0">
            <a:spAutoFit/>
          </a:bodyPr>
          <a:lstStyle/>
          <a:p>
            <a:pPr marL="268288" indent="-268288" algn="just"/>
            <a:r>
              <a:rPr lang="cs-CZ" b="1" dirty="0" smtClean="0">
                <a:latin typeface="Source Sans Pro" panose="020B0503030403020204" pitchFamily="34" charset="0"/>
                <a:ea typeface="Source Sans Pro" panose="020B0503030403020204" pitchFamily="34" charset="0"/>
              </a:rPr>
              <a:t>2) V </a:t>
            </a:r>
            <a:r>
              <a:rPr lang="cs-CZ" b="1" dirty="0">
                <a:latin typeface="Source Sans Pro" panose="020B0503030403020204" pitchFamily="34" charset="0"/>
                <a:ea typeface="Source Sans Pro" panose="020B0503030403020204" pitchFamily="34" charset="0"/>
              </a:rPr>
              <a:t>případě staveb/akcí v objektech LP je kompetentním stavebním úřadem: </a:t>
            </a:r>
          </a:p>
          <a:p>
            <a:pPr marL="361950" indent="-180975" algn="just">
              <a:buFont typeface="Arial" panose="020B0604020202020204" pitchFamily="34" charset="0"/>
              <a:buChar char="•"/>
            </a:pPr>
            <a:r>
              <a:rPr lang="cs-CZ" dirty="0" smtClean="0">
                <a:latin typeface="Source Sans Pro" panose="020B0503030403020204" pitchFamily="34" charset="0"/>
                <a:ea typeface="Source Sans Pro" panose="020B0503030403020204" pitchFamily="34" charset="0"/>
              </a:rPr>
              <a:t>Úřad </a:t>
            </a:r>
            <a:r>
              <a:rPr lang="cs-CZ" dirty="0">
                <a:latin typeface="Source Sans Pro" panose="020B0503030403020204" pitchFamily="34" charset="0"/>
                <a:ea typeface="Source Sans Pro" panose="020B0503030403020204" pitchFamily="34" charset="0"/>
              </a:rPr>
              <a:t>pro civilní letectví / Letecký stavební úřad, </a:t>
            </a:r>
            <a:r>
              <a:rPr lang="cs-CZ" dirty="0" smtClean="0">
                <a:latin typeface="Source Sans Pro" panose="020B0503030403020204" pitchFamily="34" charset="0"/>
                <a:ea typeface="Source Sans Pro" panose="020B0503030403020204" pitchFamily="34" charset="0"/>
              </a:rPr>
              <a:t>Ing</a:t>
            </a:r>
            <a:r>
              <a:rPr lang="cs-CZ" dirty="0">
                <a:latin typeface="Source Sans Pro" panose="020B0503030403020204" pitchFamily="34" charset="0"/>
                <a:ea typeface="Source Sans Pro" panose="020B0503030403020204" pitchFamily="34" charset="0"/>
              </a:rPr>
              <a:t>. Jiří Kříž, tel. </a:t>
            </a:r>
            <a:r>
              <a:rPr lang="cs-CZ" dirty="0" smtClean="0">
                <a:latin typeface="Source Sans Pro" panose="020B0503030403020204" pitchFamily="34" charset="0"/>
                <a:ea typeface="Source Sans Pro" panose="020B0503030403020204" pitchFamily="34" charset="0"/>
              </a:rPr>
              <a:t>225 421 828</a:t>
            </a:r>
            <a:r>
              <a:rPr lang="cs-CZ" dirty="0">
                <a:latin typeface="Source Sans Pro" panose="020B0503030403020204" pitchFamily="34" charset="0"/>
                <a:ea typeface="Source Sans Pro" panose="020B0503030403020204" pitchFamily="34" charset="0"/>
              </a:rPr>
              <a:t>, </a:t>
            </a:r>
            <a:r>
              <a:rPr lang="cs-CZ" dirty="0" smtClean="0">
                <a:latin typeface="Source Sans Pro" panose="020B0503030403020204" pitchFamily="34" charset="0"/>
                <a:ea typeface="Source Sans Pro" panose="020B0503030403020204" pitchFamily="34" charset="0"/>
              </a:rPr>
              <a:t>   225 421 827.</a:t>
            </a:r>
            <a:endParaRPr lang="cs-CZ" dirty="0">
              <a:latin typeface="Source Sans Pro" panose="020B0503030403020204" pitchFamily="34" charset="0"/>
              <a:ea typeface="Source Sans Pro" panose="020B0503030403020204" pitchFamily="34" charset="0"/>
            </a:endParaRPr>
          </a:p>
          <a:p>
            <a:pPr marL="361950" indent="-180975" algn="just">
              <a:buFont typeface="Arial" panose="020B0604020202020204" pitchFamily="34" charset="0"/>
              <a:buChar char="•"/>
            </a:pPr>
            <a:r>
              <a:rPr lang="cs-CZ" dirty="0">
                <a:latin typeface="Source Sans Pro" panose="020B0503030403020204" pitchFamily="34" charset="0"/>
                <a:ea typeface="Source Sans Pro" panose="020B0503030403020204" pitchFamily="34" charset="0"/>
              </a:rPr>
              <a:t>M</a:t>
            </a:r>
            <a:r>
              <a:rPr lang="cs-CZ" dirty="0" smtClean="0">
                <a:latin typeface="Source Sans Pro" panose="020B0503030403020204" pitchFamily="34" charset="0"/>
                <a:ea typeface="Source Sans Pro" panose="020B0503030403020204" pitchFamily="34" charset="0"/>
              </a:rPr>
              <a:t>ístně </a:t>
            </a:r>
            <a:r>
              <a:rPr lang="cs-CZ" dirty="0">
                <a:latin typeface="Source Sans Pro" panose="020B0503030403020204" pitchFamily="34" charset="0"/>
                <a:ea typeface="Source Sans Pro" panose="020B0503030403020204" pitchFamily="34" charset="0"/>
              </a:rPr>
              <a:t>příslušný stavební úřad </a:t>
            </a:r>
            <a:r>
              <a:rPr lang="cs-CZ" dirty="0" smtClean="0">
                <a:latin typeface="Source Sans Pro" panose="020B0503030403020204" pitchFamily="34" charset="0"/>
                <a:ea typeface="Source Sans Pro" panose="020B0503030403020204" pitchFamily="34" charset="0"/>
              </a:rPr>
              <a:t>– stavební </a:t>
            </a:r>
            <a:r>
              <a:rPr lang="cs-CZ" dirty="0">
                <a:latin typeface="Source Sans Pro" panose="020B0503030403020204" pitchFamily="34" charset="0"/>
                <a:ea typeface="Source Sans Pro" panose="020B0503030403020204" pitchFamily="34" charset="0"/>
              </a:rPr>
              <a:t>úřad Městské části Praha 6, </a:t>
            </a:r>
            <a:r>
              <a:rPr lang="cs-CZ" dirty="0" smtClean="0">
                <a:latin typeface="Source Sans Pro" panose="020B0503030403020204" pitchFamily="34" charset="0"/>
                <a:ea typeface="Source Sans Pro" panose="020B0503030403020204" pitchFamily="34" charset="0"/>
              </a:rPr>
              <a:t>Ing</a:t>
            </a:r>
            <a:r>
              <a:rPr lang="cs-CZ" dirty="0">
                <a:latin typeface="Source Sans Pro" panose="020B0503030403020204" pitchFamily="34" charset="0"/>
                <a:ea typeface="Source Sans Pro" panose="020B0503030403020204" pitchFamily="34" charset="0"/>
              </a:rPr>
              <a:t>. arch. Jitka Krásná, odbor výstavby </a:t>
            </a:r>
            <a:r>
              <a:rPr lang="cs-CZ" dirty="0" smtClean="0">
                <a:latin typeface="Source Sans Pro" panose="020B0503030403020204" pitchFamily="34" charset="0"/>
                <a:ea typeface="Source Sans Pro" panose="020B0503030403020204" pitchFamily="34" charset="0"/>
              </a:rPr>
              <a:t>– vedoucí </a:t>
            </a:r>
            <a:r>
              <a:rPr lang="cs-CZ" dirty="0">
                <a:latin typeface="Source Sans Pro" panose="020B0503030403020204" pitchFamily="34" charset="0"/>
                <a:ea typeface="Source Sans Pro" panose="020B0503030403020204" pitchFamily="34" charset="0"/>
              </a:rPr>
              <a:t>odd. územního </a:t>
            </a:r>
            <a:r>
              <a:rPr lang="cs-CZ" dirty="0" smtClean="0">
                <a:latin typeface="Source Sans Pro" panose="020B0503030403020204" pitchFamily="34" charset="0"/>
                <a:ea typeface="Source Sans Pro" panose="020B0503030403020204" pitchFamily="34" charset="0"/>
              </a:rPr>
              <a:t>rozhodování, tel</a:t>
            </a:r>
            <a:r>
              <a:rPr lang="cs-CZ" dirty="0">
                <a:latin typeface="Source Sans Pro" panose="020B0503030403020204" pitchFamily="34" charset="0"/>
                <a:ea typeface="Source Sans Pro" panose="020B0503030403020204" pitchFamily="34" charset="0"/>
              </a:rPr>
              <a:t>. 220 189 </a:t>
            </a:r>
            <a:r>
              <a:rPr lang="cs-CZ" dirty="0" smtClean="0">
                <a:latin typeface="Source Sans Pro" panose="020B0503030403020204" pitchFamily="34" charset="0"/>
                <a:ea typeface="Source Sans Pro" panose="020B0503030403020204" pitchFamily="34" charset="0"/>
              </a:rPr>
              <a:t>802.</a:t>
            </a:r>
            <a:endParaRPr lang="cs-CZ" dirty="0">
              <a:latin typeface="Source Sans Pro" panose="020B0503030403020204" pitchFamily="34" charset="0"/>
              <a:ea typeface="Source Sans Pro" panose="020B0503030403020204" pitchFamily="34" charset="0"/>
            </a:endParaRPr>
          </a:p>
          <a:p>
            <a:pPr marL="361950" indent="-180975" algn="just">
              <a:buFont typeface="Arial" panose="020B0604020202020204" pitchFamily="34" charset="0"/>
              <a:buChar char="•"/>
            </a:pPr>
            <a:r>
              <a:rPr lang="cs-CZ" dirty="0">
                <a:latin typeface="Source Sans Pro" panose="020B0503030403020204" pitchFamily="34" charset="0"/>
                <a:ea typeface="Source Sans Pro" panose="020B0503030403020204" pitchFamily="34" charset="0"/>
              </a:rPr>
              <a:t>V</a:t>
            </a:r>
            <a:r>
              <a:rPr lang="cs-CZ" dirty="0" smtClean="0">
                <a:latin typeface="Source Sans Pro" panose="020B0503030403020204" pitchFamily="34" charset="0"/>
                <a:ea typeface="Source Sans Pro" panose="020B0503030403020204" pitchFamily="34" charset="0"/>
              </a:rPr>
              <a:t>odoprávní </a:t>
            </a:r>
            <a:r>
              <a:rPr lang="cs-CZ" dirty="0">
                <a:latin typeface="Source Sans Pro" panose="020B0503030403020204" pitchFamily="34" charset="0"/>
                <a:ea typeface="Source Sans Pro" panose="020B0503030403020204" pitchFamily="34" charset="0"/>
              </a:rPr>
              <a:t>úřad </a:t>
            </a:r>
            <a:r>
              <a:rPr lang="cs-CZ" dirty="0" smtClean="0">
                <a:latin typeface="Source Sans Pro" panose="020B0503030403020204" pitchFamily="34" charset="0"/>
                <a:ea typeface="Source Sans Pro" panose="020B0503030403020204" pitchFamily="34" charset="0"/>
              </a:rPr>
              <a:t>– stavební </a:t>
            </a:r>
            <a:r>
              <a:rPr lang="cs-CZ" dirty="0">
                <a:latin typeface="Source Sans Pro" panose="020B0503030403020204" pitchFamily="34" charset="0"/>
                <a:ea typeface="Source Sans Pro" panose="020B0503030403020204" pitchFamily="34" charset="0"/>
              </a:rPr>
              <a:t>úřad Městské části Praha 6, </a:t>
            </a:r>
            <a:r>
              <a:rPr lang="cs-CZ" dirty="0" smtClean="0">
                <a:latin typeface="Source Sans Pro" panose="020B0503030403020204" pitchFamily="34" charset="0"/>
                <a:ea typeface="Source Sans Pro" panose="020B0503030403020204" pitchFamily="34" charset="0"/>
              </a:rPr>
              <a:t>Ing</a:t>
            </a:r>
            <a:r>
              <a:rPr lang="cs-CZ" dirty="0">
                <a:latin typeface="Source Sans Pro" panose="020B0503030403020204" pitchFamily="34" charset="0"/>
                <a:ea typeface="Source Sans Pro" panose="020B0503030403020204" pitchFamily="34" charset="0"/>
              </a:rPr>
              <a:t>. David </a:t>
            </a:r>
            <a:r>
              <a:rPr lang="cs-CZ" dirty="0" err="1">
                <a:latin typeface="Source Sans Pro" panose="020B0503030403020204" pitchFamily="34" charset="0"/>
                <a:ea typeface="Source Sans Pro" panose="020B0503030403020204" pitchFamily="34" charset="0"/>
              </a:rPr>
              <a:t>Marmazinský</a:t>
            </a:r>
            <a:r>
              <a:rPr lang="cs-CZ" dirty="0">
                <a:latin typeface="Source Sans Pro" panose="020B0503030403020204" pitchFamily="34" charset="0"/>
                <a:ea typeface="Source Sans Pro" panose="020B0503030403020204" pitchFamily="34" charset="0"/>
              </a:rPr>
              <a:t>, odbor výstavby - oddělení investičně náročných </a:t>
            </a:r>
            <a:r>
              <a:rPr lang="cs-CZ" dirty="0" smtClean="0">
                <a:latin typeface="Source Sans Pro" panose="020B0503030403020204" pitchFamily="34" charset="0"/>
                <a:ea typeface="Source Sans Pro" panose="020B0503030403020204" pitchFamily="34" charset="0"/>
              </a:rPr>
              <a:t>staveb</a:t>
            </a:r>
            <a:r>
              <a:rPr lang="cs-CZ" dirty="0">
                <a:latin typeface="Source Sans Pro" panose="020B0503030403020204" pitchFamily="34" charset="0"/>
                <a:ea typeface="Source Sans Pro" panose="020B0503030403020204" pitchFamily="34" charset="0"/>
              </a:rPr>
              <a:t>, tel. 220 189 </a:t>
            </a:r>
            <a:r>
              <a:rPr lang="cs-CZ" dirty="0" smtClean="0">
                <a:latin typeface="Source Sans Pro" panose="020B0503030403020204" pitchFamily="34" charset="0"/>
                <a:ea typeface="Source Sans Pro" panose="020B0503030403020204" pitchFamily="34" charset="0"/>
              </a:rPr>
              <a:t>817.</a:t>
            </a:r>
          </a:p>
          <a:p>
            <a:pPr marL="285750" indent="-285750" algn="just">
              <a:buFont typeface="Arial" panose="020B0604020202020204" pitchFamily="34" charset="0"/>
              <a:buChar char="•"/>
            </a:pPr>
            <a:endParaRPr lang="cs-CZ" dirty="0">
              <a:latin typeface="Source Sans Pro" panose="020B0503030403020204" pitchFamily="34" charset="0"/>
              <a:ea typeface="Source Sans Pro" panose="020B0503030403020204" pitchFamily="34" charset="0"/>
            </a:endParaRPr>
          </a:p>
          <a:p>
            <a:pPr marL="268288" indent="-268288" algn="just"/>
            <a:r>
              <a:rPr lang="cs-CZ" b="1" dirty="0" smtClean="0">
                <a:latin typeface="Source Sans Pro" panose="020B0503030403020204" pitchFamily="34" charset="0"/>
                <a:ea typeface="Source Sans Pro" panose="020B0503030403020204" pitchFamily="34" charset="0"/>
              </a:rPr>
              <a:t>3) Pro </a:t>
            </a:r>
            <a:r>
              <a:rPr lang="cs-CZ" b="1" dirty="0">
                <a:latin typeface="Source Sans Pro" panose="020B0503030403020204" pitchFamily="34" charset="0"/>
                <a:ea typeface="Source Sans Pro" panose="020B0503030403020204" pitchFamily="34" charset="0"/>
              </a:rPr>
              <a:t>vydání dokumentu opravňujícího k provedení stavby je ve většině případů vyžadováno stavebním úřadem doložení vyjádření dotčených orgánů státní správy, nejčastěji jsou to: </a:t>
            </a:r>
          </a:p>
          <a:p>
            <a:pPr marL="361950" indent="-180975" algn="just">
              <a:buFont typeface="Arial" panose="020B0604020202020204" pitchFamily="34" charset="0"/>
              <a:buChar char="•"/>
            </a:pPr>
            <a:r>
              <a:rPr lang="cs-CZ" dirty="0" smtClean="0">
                <a:latin typeface="Source Sans Pro" panose="020B0503030403020204" pitchFamily="34" charset="0"/>
                <a:ea typeface="Source Sans Pro" panose="020B0503030403020204" pitchFamily="34" charset="0"/>
              </a:rPr>
              <a:t>Hygienická </a:t>
            </a:r>
            <a:r>
              <a:rPr lang="cs-CZ" dirty="0">
                <a:latin typeface="Source Sans Pro" panose="020B0503030403020204" pitchFamily="34" charset="0"/>
                <a:ea typeface="Source Sans Pro" panose="020B0503030403020204" pitchFamily="34" charset="0"/>
              </a:rPr>
              <a:t>stanice hl</a:t>
            </a:r>
            <a:r>
              <a:rPr lang="cs-CZ" dirty="0" smtClean="0">
                <a:latin typeface="Source Sans Pro" panose="020B0503030403020204" pitchFamily="34" charset="0"/>
                <a:ea typeface="Source Sans Pro" panose="020B0503030403020204" pitchFamily="34" charset="0"/>
              </a:rPr>
              <a:t>. m</a:t>
            </a:r>
            <a:r>
              <a:rPr lang="cs-CZ" dirty="0">
                <a:latin typeface="Source Sans Pro" panose="020B0503030403020204" pitchFamily="34" charset="0"/>
                <a:ea typeface="Source Sans Pro" panose="020B0503030403020204" pitchFamily="34" charset="0"/>
              </a:rPr>
              <a:t>. Prahy </a:t>
            </a:r>
            <a:r>
              <a:rPr lang="cs-CZ" dirty="0" smtClean="0">
                <a:latin typeface="Source Sans Pro" panose="020B0503030403020204" pitchFamily="34" charset="0"/>
                <a:ea typeface="Source Sans Pro" panose="020B0503030403020204" pitchFamily="34" charset="0"/>
              </a:rPr>
              <a:t>– pobočka </a:t>
            </a:r>
            <a:r>
              <a:rPr lang="cs-CZ" dirty="0" err="1" smtClean="0">
                <a:latin typeface="Source Sans Pro" panose="020B0503030403020204" pitchFamily="34" charset="0"/>
                <a:ea typeface="Source Sans Pro" panose="020B0503030403020204" pitchFamily="34" charset="0"/>
              </a:rPr>
              <a:t>Nechanského</a:t>
            </a:r>
            <a:r>
              <a:rPr lang="cs-CZ" dirty="0" smtClean="0">
                <a:latin typeface="Source Sans Pro" panose="020B0503030403020204" pitchFamily="34" charset="0"/>
                <a:ea typeface="Source Sans Pro" panose="020B0503030403020204" pitchFamily="34" charset="0"/>
              </a:rPr>
              <a:t> ulice 1/590, Praha 6. </a:t>
            </a:r>
            <a:endParaRPr lang="cs-CZ" dirty="0">
              <a:latin typeface="Source Sans Pro" panose="020B0503030403020204" pitchFamily="34" charset="0"/>
              <a:ea typeface="Source Sans Pro" panose="020B0503030403020204" pitchFamily="34" charset="0"/>
            </a:endParaRPr>
          </a:p>
          <a:p>
            <a:pPr marL="361950" indent="-180975" algn="just">
              <a:buFont typeface="Arial" panose="020B0604020202020204" pitchFamily="34" charset="0"/>
              <a:buChar char="•"/>
            </a:pPr>
            <a:r>
              <a:rPr lang="cs-CZ" dirty="0" smtClean="0">
                <a:latin typeface="Source Sans Pro" panose="020B0503030403020204" pitchFamily="34" charset="0"/>
                <a:ea typeface="Source Sans Pro" panose="020B0503030403020204" pitchFamily="34" charset="0"/>
              </a:rPr>
              <a:t>Hasičský </a:t>
            </a:r>
            <a:r>
              <a:rPr lang="cs-CZ" dirty="0">
                <a:latin typeface="Source Sans Pro" panose="020B0503030403020204" pitchFamily="34" charset="0"/>
                <a:ea typeface="Source Sans Pro" panose="020B0503030403020204" pitchFamily="34" charset="0"/>
              </a:rPr>
              <a:t>záchranný sbor hl. m. </a:t>
            </a:r>
            <a:r>
              <a:rPr lang="cs-CZ" dirty="0" smtClean="0">
                <a:latin typeface="Source Sans Pro" panose="020B0503030403020204" pitchFamily="34" charset="0"/>
                <a:ea typeface="Source Sans Pro" panose="020B0503030403020204" pitchFamily="34" charset="0"/>
              </a:rPr>
              <a:t>Prahy – odbor prevence/oddělení zvláštních staveb, Sokolská </a:t>
            </a:r>
            <a:r>
              <a:rPr lang="cs-CZ" dirty="0">
                <a:latin typeface="Source Sans Pro" panose="020B0503030403020204" pitchFamily="34" charset="0"/>
                <a:ea typeface="Source Sans Pro" panose="020B0503030403020204" pitchFamily="34" charset="0"/>
              </a:rPr>
              <a:t>62, Praha </a:t>
            </a:r>
            <a:r>
              <a:rPr lang="cs-CZ" dirty="0" smtClean="0">
                <a:latin typeface="Source Sans Pro" panose="020B0503030403020204" pitchFamily="34" charset="0"/>
                <a:ea typeface="Source Sans Pro" panose="020B0503030403020204" pitchFamily="34" charset="0"/>
              </a:rPr>
              <a:t>2.</a:t>
            </a:r>
          </a:p>
          <a:p>
            <a:pPr marL="361950" indent="-180975" algn="just">
              <a:buFont typeface="Arial" panose="020B0604020202020204" pitchFamily="34" charset="0"/>
              <a:buChar char="•"/>
            </a:pPr>
            <a:r>
              <a:rPr lang="cs-CZ" dirty="0" smtClean="0">
                <a:latin typeface="Source Sans Pro" panose="020B0503030403020204" pitchFamily="34" charset="0"/>
                <a:ea typeface="Source Sans Pro" panose="020B0503030403020204" pitchFamily="34" charset="0"/>
              </a:rPr>
              <a:t>MČ </a:t>
            </a:r>
            <a:r>
              <a:rPr lang="cs-CZ" dirty="0">
                <a:latin typeface="Source Sans Pro" panose="020B0503030403020204" pitchFamily="34" charset="0"/>
                <a:ea typeface="Source Sans Pro" panose="020B0503030403020204" pitchFamily="34" charset="0"/>
              </a:rPr>
              <a:t>PRAHA 6 </a:t>
            </a:r>
            <a:r>
              <a:rPr lang="cs-CZ" dirty="0" smtClean="0">
                <a:latin typeface="Source Sans Pro" panose="020B0503030403020204" pitchFamily="34" charset="0"/>
                <a:ea typeface="Source Sans Pro" panose="020B0503030403020204" pitchFamily="34" charset="0"/>
              </a:rPr>
              <a:t>– odbor výstavby. </a:t>
            </a:r>
            <a:endParaRPr lang="cs-CZ" dirty="0">
              <a:latin typeface="Source Sans Pro" panose="020B0503030403020204" pitchFamily="34" charset="0"/>
              <a:ea typeface="Source Sans Pro" panose="020B0503030403020204" pitchFamily="34" charset="0"/>
            </a:endParaRPr>
          </a:p>
          <a:p>
            <a:pPr marL="361950" indent="-180975" algn="just">
              <a:buFont typeface="Arial" panose="020B0604020202020204" pitchFamily="34" charset="0"/>
              <a:buChar char="•"/>
            </a:pPr>
            <a:r>
              <a:rPr lang="cs-CZ" dirty="0" smtClean="0">
                <a:latin typeface="Source Sans Pro" panose="020B0503030403020204" pitchFamily="34" charset="0"/>
                <a:ea typeface="Source Sans Pro" panose="020B0503030403020204" pitchFamily="34" charset="0"/>
              </a:rPr>
              <a:t>Souhlas </a:t>
            </a:r>
            <a:r>
              <a:rPr lang="cs-CZ" dirty="0">
                <a:latin typeface="Source Sans Pro" panose="020B0503030403020204" pitchFamily="34" charset="0"/>
                <a:ea typeface="Source Sans Pro" panose="020B0503030403020204" pitchFamily="34" charset="0"/>
              </a:rPr>
              <a:t>vlastníka objektu </a:t>
            </a:r>
            <a:r>
              <a:rPr lang="cs-CZ" dirty="0" smtClean="0">
                <a:latin typeface="Source Sans Pro" panose="020B0503030403020204" pitchFamily="34" charset="0"/>
                <a:ea typeface="Source Sans Pro" panose="020B0503030403020204" pitchFamily="34" charset="0"/>
              </a:rPr>
              <a:t>– LP. </a:t>
            </a:r>
            <a:endParaRPr lang="cs-CZ" dirty="0">
              <a:latin typeface="Source Sans Pro" panose="020B0503030403020204" pitchFamily="34" charset="0"/>
              <a:ea typeface="Source Sans Pro" panose="020B0503030403020204" pitchFamily="34" charset="0"/>
            </a:endParaRPr>
          </a:p>
          <a:p>
            <a:pPr marL="361950" indent="-180975" algn="just">
              <a:buFont typeface="Arial" panose="020B0604020202020204" pitchFamily="34" charset="0"/>
              <a:buChar char="•"/>
            </a:pPr>
            <a:r>
              <a:rPr lang="cs-CZ" dirty="0" smtClean="0">
                <a:latin typeface="Source Sans Pro" panose="020B0503030403020204" pitchFamily="34" charset="0"/>
                <a:ea typeface="Source Sans Pro" panose="020B0503030403020204" pitchFamily="34" charset="0"/>
              </a:rPr>
              <a:t>Nájemní smlouvu. </a:t>
            </a:r>
            <a:endParaRPr lang="cs-CZ" dirty="0">
              <a:latin typeface="Source Sans Pro" panose="020B0503030403020204" pitchFamily="34" charset="0"/>
              <a:ea typeface="Source Sans Pro" panose="020B0503030403020204" pitchFamily="34" charset="0"/>
            </a:endParaRPr>
          </a:p>
          <a:p>
            <a:pPr algn="just"/>
            <a:endParaRPr lang="cs-CZ" dirty="0">
              <a:latin typeface="Source Sans Pro" panose="020B0503030403020204" pitchFamily="34" charset="0"/>
              <a:ea typeface="Source Sans Pro" panose="020B0503030403020204" pitchFamily="34" charset="0"/>
            </a:endParaRPr>
          </a:p>
          <a:p>
            <a:pPr algn="just"/>
            <a:r>
              <a:rPr lang="cs-CZ" dirty="0" smtClean="0">
                <a:latin typeface="Source Sans Pro" panose="020B0503030403020204" pitchFamily="34" charset="0"/>
                <a:ea typeface="Source Sans Pro" panose="020B0503030403020204" pitchFamily="34" charset="0"/>
              </a:rPr>
              <a:t>Přesný </a:t>
            </a:r>
            <a:r>
              <a:rPr lang="cs-CZ" dirty="0">
                <a:latin typeface="Source Sans Pro" panose="020B0503030403020204" pitchFamily="34" charset="0"/>
                <a:ea typeface="Source Sans Pro" panose="020B0503030403020204" pitchFamily="34" charset="0"/>
              </a:rPr>
              <a:t>rozsah požadovaných stanovisek a dokladů určuje Stavební </a:t>
            </a:r>
            <a:r>
              <a:rPr lang="cs-CZ" dirty="0" smtClean="0">
                <a:latin typeface="Source Sans Pro" panose="020B0503030403020204" pitchFamily="34" charset="0"/>
                <a:ea typeface="Source Sans Pro" panose="020B0503030403020204" pitchFamily="34" charset="0"/>
              </a:rPr>
              <a:t>úřad.</a:t>
            </a:r>
            <a:endParaRPr lang="cs-CZ" dirty="0">
              <a:latin typeface="Source Sans Pro" panose="020B0503030403020204" pitchFamily="34" charset="0"/>
              <a:ea typeface="Source Sans Pro" panose="020B0503030403020204" pitchFamily="34" charset="0"/>
            </a:endParaRPr>
          </a:p>
        </p:txBody>
      </p:sp>
      <p:sp>
        <p:nvSpPr>
          <p:cNvPr id="3" name="Nadpis 1">
            <a:extLst>
              <a:ext uri="{FF2B5EF4-FFF2-40B4-BE49-F238E27FC236}">
                <a16:creationId xmlns:a16="http://schemas.microsoft.com/office/drawing/2014/main" id="{E492717B-ED5D-7841-AEA6-E5FC29257A85}"/>
              </a:ext>
            </a:extLst>
          </p:cNvPr>
          <p:cNvSpPr txBox="1">
            <a:spLocks/>
          </p:cNvSpPr>
          <p:nvPr/>
        </p:nvSpPr>
        <p:spPr>
          <a:xfrm>
            <a:off x="365840" y="257792"/>
            <a:ext cx="10515600" cy="847292"/>
          </a:xfrm>
          <a:prstGeom prst="rect">
            <a:avLst/>
          </a:prstGeom>
        </p:spPr>
        <p:txBody>
          <a:bodyPr/>
          <a:lstStyle>
            <a:lvl1pPr algn="l" defTabSz="914400" rtl="0" eaLnBrk="1" latinLnBrk="0" hangingPunct="1">
              <a:lnSpc>
                <a:spcPct val="120000"/>
              </a:lnSpc>
              <a:spcBef>
                <a:spcPct val="0"/>
              </a:spcBef>
              <a:buNone/>
              <a:defRPr sz="3600" kern="1200">
                <a:solidFill>
                  <a:schemeClr val="tx1"/>
                </a:solidFill>
                <a:latin typeface="Neo Sans Pro" panose="020B0504030504040204" pitchFamily="34" charset="0"/>
                <a:ea typeface="+mj-ea"/>
                <a:cs typeface="+mj-cs"/>
              </a:defRPr>
            </a:lvl1pPr>
          </a:lstStyle>
          <a:p>
            <a:r>
              <a:rPr lang="cs-CZ" b="1" dirty="0" smtClean="0">
                <a:latin typeface="Source Sans Pro" panose="020B0503030403020204" pitchFamily="34" charset="0"/>
                <a:ea typeface="Source Sans Pro" panose="020B0503030403020204" pitchFamily="34" charset="0"/>
              </a:rPr>
              <a:t>Stavební úpravy</a:t>
            </a:r>
            <a:endParaRPr lang="cs-C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58489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55575" y="1210105"/>
            <a:ext cx="8578867" cy="2585323"/>
          </a:xfrm>
          <a:prstGeom prst="rect">
            <a:avLst/>
          </a:prstGeom>
          <a:noFill/>
        </p:spPr>
        <p:txBody>
          <a:bodyPr wrap="square" rtlCol="0">
            <a:spAutoFit/>
          </a:bodyPr>
          <a:lstStyle/>
          <a:p>
            <a:pPr lvl="0">
              <a:lnSpc>
                <a:spcPct val="150000"/>
              </a:lnSpc>
            </a:pPr>
            <a:endParaRPr lang="cs-CZ" dirty="0"/>
          </a:p>
          <a:p>
            <a:pPr lvl="0">
              <a:lnSpc>
                <a:spcPct val="150000"/>
              </a:lnSpc>
            </a:pPr>
            <a:r>
              <a:rPr lang="cs-CZ" dirty="0" smtClean="0">
                <a:latin typeface="Source Sans Pro" panose="020B0503030403020204" pitchFamily="34" charset="0"/>
                <a:ea typeface="Source Sans Pro" panose="020B0503030403020204" pitchFamily="34" charset="0"/>
              </a:rPr>
              <a:t>Po </a:t>
            </a:r>
            <a:r>
              <a:rPr lang="cs-CZ" dirty="0">
                <a:latin typeface="Source Sans Pro" panose="020B0503030403020204" pitchFamily="34" charset="0"/>
                <a:ea typeface="Source Sans Pro" panose="020B0503030403020204" pitchFamily="34" charset="0"/>
              </a:rPr>
              <a:t>uzavření Smlouvy o </a:t>
            </a:r>
            <a:r>
              <a:rPr lang="cs-CZ" dirty="0" smtClean="0">
                <a:latin typeface="Source Sans Pro" panose="020B0503030403020204" pitchFamily="34" charset="0"/>
                <a:ea typeface="Source Sans Pro" panose="020B0503030403020204" pitchFamily="34" charset="0"/>
              </a:rPr>
              <a:t>nájmu je</a:t>
            </a:r>
            <a:r>
              <a:rPr lang="cs-CZ" b="1" dirty="0" smtClean="0">
                <a:latin typeface="Source Sans Pro" panose="020B0503030403020204" pitchFamily="34" charset="0"/>
                <a:ea typeface="Source Sans Pro" panose="020B0503030403020204" pitchFamily="34" charset="0"/>
              </a:rPr>
              <a:t> </a:t>
            </a:r>
            <a:r>
              <a:rPr lang="cs-CZ" dirty="0">
                <a:latin typeface="Source Sans Pro" panose="020B0503030403020204" pitchFamily="34" charset="0"/>
                <a:ea typeface="Source Sans Pro" panose="020B0503030403020204" pitchFamily="34" charset="0"/>
              </a:rPr>
              <a:t>sjednávána samostatná smlouva (samostatně měřené</a:t>
            </a:r>
            <a:r>
              <a:rPr lang="cs-CZ" dirty="0" smtClean="0">
                <a:latin typeface="Source Sans Pro" panose="020B0503030403020204" pitchFamily="34" charset="0"/>
                <a:ea typeface="Source Sans Pro" panose="020B0503030403020204" pitchFamily="34" charset="0"/>
              </a:rPr>
              <a:t>).</a:t>
            </a:r>
          </a:p>
          <a:p>
            <a:pPr lvl="0">
              <a:lnSpc>
                <a:spcPct val="150000"/>
              </a:lnSpc>
            </a:pPr>
            <a:r>
              <a:rPr lang="cs-CZ" dirty="0" smtClean="0">
                <a:latin typeface="Source Sans Pro" panose="020B0503030403020204" pitchFamily="34" charset="0"/>
                <a:ea typeface="Source Sans Pro" panose="020B0503030403020204" pitchFamily="34" charset="0"/>
              </a:rPr>
              <a:t>Kontaktovat Vás bude:</a:t>
            </a:r>
          </a:p>
          <a:p>
            <a:pPr lvl="0">
              <a:lnSpc>
                <a:spcPct val="150000"/>
              </a:lnSpc>
            </a:pPr>
            <a:r>
              <a:rPr lang="cs-CZ" b="1" dirty="0" smtClean="0">
                <a:latin typeface="Source Sans Pro" panose="020B0503030403020204" pitchFamily="34" charset="0"/>
                <a:ea typeface="Source Sans Pro" panose="020B0503030403020204" pitchFamily="34" charset="0"/>
              </a:rPr>
              <a:t>Dana Vlachová </a:t>
            </a:r>
            <a:r>
              <a:rPr lang="cs-CZ" dirty="0" smtClean="0">
                <a:latin typeface="Source Sans Pro" panose="020B0503030403020204" pitchFamily="34" charset="0"/>
                <a:ea typeface="Source Sans Pro" panose="020B0503030403020204" pitchFamily="34" charset="0"/>
              </a:rPr>
              <a:t>– koordinátor smluvních vztahů </a:t>
            </a:r>
          </a:p>
          <a:p>
            <a:pPr lvl="0">
              <a:lnSpc>
                <a:spcPct val="150000"/>
              </a:lnSpc>
            </a:pPr>
            <a:r>
              <a:rPr lang="cs-CZ" dirty="0" smtClean="0">
                <a:latin typeface="Source Sans Pro" panose="020B0503030403020204" pitchFamily="34" charset="0"/>
                <a:ea typeface="Source Sans Pro" panose="020B0503030403020204" pitchFamily="34" charset="0"/>
              </a:rPr>
              <a:t>M: 602 487172 </a:t>
            </a:r>
          </a:p>
          <a:p>
            <a:pPr lvl="0">
              <a:lnSpc>
                <a:spcPct val="150000"/>
              </a:lnSpc>
            </a:pPr>
            <a:r>
              <a:rPr lang="cs-CZ" dirty="0" smtClean="0">
                <a:latin typeface="Source Sans Pro" panose="020B0503030403020204" pitchFamily="34" charset="0"/>
                <a:ea typeface="Source Sans Pro" panose="020B0503030403020204" pitchFamily="34" charset="0"/>
              </a:rPr>
              <a:t>E-mail</a:t>
            </a:r>
            <a:r>
              <a:rPr lang="cs-CZ" dirty="0">
                <a:latin typeface="Source Sans Pro" panose="020B0503030403020204" pitchFamily="34" charset="0"/>
                <a:ea typeface="Source Sans Pro" panose="020B0503030403020204" pitchFamily="34" charset="0"/>
              </a:rPr>
              <a:t>: </a:t>
            </a:r>
            <a:r>
              <a:rPr lang="cs-CZ" u="sng" dirty="0">
                <a:latin typeface="Source Sans Pro" panose="020B0503030403020204" pitchFamily="34" charset="0"/>
                <a:ea typeface="Source Sans Pro" panose="020B0503030403020204" pitchFamily="34" charset="0"/>
                <a:hlinkClick r:id="rId2"/>
              </a:rPr>
              <a:t>dana.vlachova@prg.aero</a:t>
            </a:r>
            <a:endParaRPr lang="cs-CZ" dirty="0">
              <a:latin typeface="Source Sans Pro" panose="020B0503030403020204" pitchFamily="34" charset="0"/>
              <a:ea typeface="Source Sans Pro" panose="020B0503030403020204" pitchFamily="34" charset="0"/>
            </a:endParaRPr>
          </a:p>
        </p:txBody>
      </p:sp>
      <p:sp>
        <p:nvSpPr>
          <p:cNvPr id="3" name="Nadpis 1">
            <a:extLst>
              <a:ext uri="{FF2B5EF4-FFF2-40B4-BE49-F238E27FC236}">
                <a16:creationId xmlns:a16="http://schemas.microsoft.com/office/drawing/2014/main" id="{E492717B-ED5D-7841-AEA6-E5FC29257A85}"/>
              </a:ext>
            </a:extLst>
          </p:cNvPr>
          <p:cNvSpPr txBox="1">
            <a:spLocks/>
          </p:cNvSpPr>
          <p:nvPr/>
        </p:nvSpPr>
        <p:spPr>
          <a:xfrm>
            <a:off x="155575" y="234345"/>
            <a:ext cx="10515600" cy="847292"/>
          </a:xfrm>
          <a:prstGeom prst="rect">
            <a:avLst/>
          </a:prstGeom>
        </p:spPr>
        <p:txBody>
          <a:bodyPr/>
          <a:lstStyle>
            <a:lvl1pPr algn="l" defTabSz="914400" rtl="0" eaLnBrk="1" latinLnBrk="0" hangingPunct="1">
              <a:lnSpc>
                <a:spcPct val="120000"/>
              </a:lnSpc>
              <a:spcBef>
                <a:spcPct val="0"/>
              </a:spcBef>
              <a:buNone/>
              <a:defRPr sz="3600" kern="1200">
                <a:solidFill>
                  <a:schemeClr val="tx1"/>
                </a:solidFill>
                <a:latin typeface="Neo Sans Pro" panose="020B0504030504040204" pitchFamily="34" charset="0"/>
                <a:ea typeface="+mj-ea"/>
                <a:cs typeface="+mj-cs"/>
              </a:defRPr>
            </a:lvl1pPr>
          </a:lstStyle>
          <a:p>
            <a:r>
              <a:rPr lang="cs-CZ" b="1" dirty="0" smtClean="0">
                <a:latin typeface="Source Sans Pro" panose="020B0503030403020204" pitchFamily="34" charset="0"/>
                <a:ea typeface="Source Sans Pro" panose="020B0503030403020204" pitchFamily="34" charset="0"/>
              </a:rPr>
              <a:t>Elektrická energie</a:t>
            </a:r>
          </a:p>
          <a:p>
            <a:endParaRPr lang="cs-C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97371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3779" y="307428"/>
            <a:ext cx="8308428" cy="4662815"/>
          </a:xfrm>
          <a:prstGeom prst="rect">
            <a:avLst/>
          </a:prstGeom>
          <a:noFill/>
        </p:spPr>
        <p:txBody>
          <a:bodyPr wrap="square" rtlCol="0">
            <a:spAutoFit/>
          </a:bodyPr>
          <a:lstStyle/>
          <a:p>
            <a:pPr lvl="0">
              <a:lnSpc>
                <a:spcPct val="150000"/>
              </a:lnSpc>
            </a:pPr>
            <a:endParaRPr lang="cs-CZ" dirty="0" smtClean="0"/>
          </a:p>
          <a:p>
            <a:pPr lvl="0">
              <a:lnSpc>
                <a:spcPct val="150000"/>
              </a:lnSpc>
            </a:pPr>
            <a:endParaRPr lang="cs-CZ" dirty="0"/>
          </a:p>
          <a:p>
            <a:pPr lvl="0">
              <a:lnSpc>
                <a:spcPct val="150000"/>
              </a:lnSpc>
            </a:pPr>
            <a:endParaRPr lang="cs-CZ" dirty="0" smtClean="0"/>
          </a:p>
          <a:p>
            <a:pPr lvl="0">
              <a:lnSpc>
                <a:spcPct val="150000"/>
              </a:lnSpc>
            </a:pPr>
            <a:r>
              <a:rPr lang="cs-CZ" dirty="0" smtClean="0">
                <a:latin typeface="Source Sans Pro" panose="020B0503030403020204" pitchFamily="34" charset="0"/>
                <a:ea typeface="Source Sans Pro" panose="020B0503030403020204" pitchFamily="34" charset="0"/>
              </a:rPr>
              <a:t>Po </a:t>
            </a:r>
            <a:r>
              <a:rPr lang="cs-CZ" dirty="0">
                <a:latin typeface="Source Sans Pro" panose="020B0503030403020204" pitchFamily="34" charset="0"/>
                <a:ea typeface="Source Sans Pro" panose="020B0503030403020204" pitchFamily="34" charset="0"/>
              </a:rPr>
              <a:t>uzavření Smlouvy o nájmu</a:t>
            </a:r>
            <a:r>
              <a:rPr lang="cs-CZ" b="1" dirty="0">
                <a:latin typeface="Source Sans Pro" panose="020B0503030403020204" pitchFamily="34" charset="0"/>
                <a:ea typeface="Source Sans Pro" panose="020B0503030403020204" pitchFamily="34" charset="0"/>
              </a:rPr>
              <a:t> </a:t>
            </a:r>
            <a:r>
              <a:rPr lang="cs-CZ" dirty="0">
                <a:latin typeface="Source Sans Pro" panose="020B0503030403020204" pitchFamily="34" charset="0"/>
                <a:ea typeface="Source Sans Pro" panose="020B0503030403020204" pitchFamily="34" charset="0"/>
              </a:rPr>
              <a:t>jsou tyto služby</a:t>
            </a:r>
            <a:r>
              <a:rPr lang="cs-CZ" b="1" dirty="0">
                <a:latin typeface="Source Sans Pro" panose="020B0503030403020204" pitchFamily="34" charset="0"/>
                <a:ea typeface="Source Sans Pro" panose="020B0503030403020204" pitchFamily="34" charset="0"/>
              </a:rPr>
              <a:t> </a:t>
            </a:r>
            <a:r>
              <a:rPr lang="cs-CZ" dirty="0">
                <a:latin typeface="Source Sans Pro" panose="020B0503030403020204" pitchFamily="34" charset="0"/>
                <a:ea typeface="Source Sans Pro" panose="020B0503030403020204" pitchFamily="34" charset="0"/>
              </a:rPr>
              <a:t>zpoplatněné samostatnou smlouvou dle Vámi poptávaného rozsahu IT služeb. </a:t>
            </a:r>
            <a:endParaRPr lang="cs-CZ" dirty="0" smtClean="0">
              <a:latin typeface="Source Sans Pro" panose="020B0503030403020204" pitchFamily="34" charset="0"/>
              <a:ea typeface="Source Sans Pro" panose="020B0503030403020204" pitchFamily="34" charset="0"/>
            </a:endParaRPr>
          </a:p>
          <a:p>
            <a:pPr lvl="0">
              <a:lnSpc>
                <a:spcPct val="150000"/>
              </a:lnSpc>
            </a:pPr>
            <a:endParaRPr lang="cs-CZ" dirty="0" smtClean="0">
              <a:latin typeface="Source Sans Pro" panose="020B0503030403020204" pitchFamily="34" charset="0"/>
              <a:ea typeface="Source Sans Pro" panose="020B0503030403020204" pitchFamily="34" charset="0"/>
            </a:endParaRPr>
          </a:p>
          <a:p>
            <a:pPr lvl="0">
              <a:lnSpc>
                <a:spcPct val="150000"/>
              </a:lnSpc>
            </a:pPr>
            <a:r>
              <a:rPr lang="cs-CZ" dirty="0" smtClean="0">
                <a:latin typeface="Source Sans Pro" panose="020B0503030403020204" pitchFamily="34" charset="0"/>
                <a:ea typeface="Source Sans Pro" panose="020B0503030403020204" pitchFamily="34" charset="0"/>
              </a:rPr>
              <a:t>Ceník </a:t>
            </a:r>
            <a:r>
              <a:rPr lang="cs-CZ" dirty="0">
                <a:latin typeface="Source Sans Pro" panose="020B0503030403020204" pitchFamily="34" charset="0"/>
                <a:ea typeface="Source Sans Pro" panose="020B0503030403020204" pitchFamily="34" charset="0"/>
              </a:rPr>
              <a:t>IT služeb Vám </a:t>
            </a:r>
            <a:r>
              <a:rPr lang="cs-CZ" dirty="0" smtClean="0">
                <a:latin typeface="Source Sans Pro" panose="020B0503030403020204" pitchFamily="34" charset="0"/>
                <a:ea typeface="Source Sans Pro" panose="020B0503030403020204" pitchFamily="34" charset="0"/>
              </a:rPr>
              <a:t>poskytne:</a:t>
            </a:r>
          </a:p>
          <a:p>
            <a:pPr lvl="0">
              <a:lnSpc>
                <a:spcPct val="150000"/>
              </a:lnSpc>
            </a:pPr>
            <a:r>
              <a:rPr lang="cs-CZ" b="1" dirty="0" smtClean="0">
                <a:latin typeface="Source Sans Pro" panose="020B0503030403020204" pitchFamily="34" charset="0"/>
                <a:ea typeface="Source Sans Pro" panose="020B0503030403020204" pitchFamily="34" charset="0"/>
              </a:rPr>
              <a:t>Daniela Matějková </a:t>
            </a:r>
            <a:r>
              <a:rPr lang="cs-CZ" dirty="0" smtClean="0">
                <a:latin typeface="Source Sans Pro" panose="020B0503030403020204" pitchFamily="34" charset="0"/>
                <a:ea typeface="Source Sans Pro" panose="020B0503030403020204" pitchFamily="34" charset="0"/>
              </a:rPr>
              <a:t>– referent administrativy IT  </a:t>
            </a:r>
          </a:p>
          <a:p>
            <a:pPr lvl="0">
              <a:lnSpc>
                <a:spcPct val="150000"/>
              </a:lnSpc>
            </a:pPr>
            <a:r>
              <a:rPr lang="cs-CZ" dirty="0" smtClean="0">
                <a:latin typeface="Source Sans Pro" panose="020B0503030403020204" pitchFamily="34" charset="0"/>
                <a:ea typeface="Source Sans Pro" panose="020B0503030403020204" pitchFamily="34" charset="0"/>
              </a:rPr>
              <a:t>M: 720 070 897</a:t>
            </a:r>
          </a:p>
          <a:p>
            <a:pPr lvl="0">
              <a:lnSpc>
                <a:spcPct val="150000"/>
              </a:lnSpc>
            </a:pPr>
            <a:r>
              <a:rPr lang="cs-CZ" dirty="0" smtClean="0">
                <a:latin typeface="Source Sans Pro" panose="020B0503030403020204" pitchFamily="34" charset="0"/>
                <a:ea typeface="Source Sans Pro" panose="020B0503030403020204" pitchFamily="34" charset="0"/>
              </a:rPr>
              <a:t>E-mail: </a:t>
            </a:r>
            <a:r>
              <a:rPr lang="cs-CZ" dirty="0" smtClean="0">
                <a:latin typeface="Source Sans Pro" panose="020B0503030403020204" pitchFamily="34" charset="0"/>
                <a:ea typeface="Source Sans Pro" panose="020B0503030403020204" pitchFamily="34" charset="0"/>
                <a:hlinkClick r:id="rId3"/>
              </a:rPr>
              <a:t>daniela.matejkova@prg.aero</a:t>
            </a:r>
            <a:endParaRPr lang="cs-CZ" dirty="0">
              <a:latin typeface="Source Sans Pro" panose="020B0503030403020204" pitchFamily="34" charset="0"/>
              <a:ea typeface="Source Sans Pro" panose="020B0503030403020204" pitchFamily="34" charset="0"/>
            </a:endParaRPr>
          </a:p>
          <a:p>
            <a:pPr lvl="0">
              <a:lnSpc>
                <a:spcPct val="150000"/>
              </a:lnSpc>
            </a:pPr>
            <a:endParaRPr lang="cs-CZ" dirty="0"/>
          </a:p>
        </p:txBody>
      </p:sp>
      <p:sp>
        <p:nvSpPr>
          <p:cNvPr id="3" name="Nadpis 1">
            <a:extLst>
              <a:ext uri="{FF2B5EF4-FFF2-40B4-BE49-F238E27FC236}">
                <a16:creationId xmlns:a16="http://schemas.microsoft.com/office/drawing/2014/main" id="{E492717B-ED5D-7841-AEA6-E5FC29257A85}"/>
              </a:ext>
            </a:extLst>
          </p:cNvPr>
          <p:cNvSpPr txBox="1">
            <a:spLocks/>
          </p:cNvSpPr>
          <p:nvPr/>
        </p:nvSpPr>
        <p:spPr>
          <a:xfrm>
            <a:off x="283779" y="356948"/>
            <a:ext cx="10515600" cy="847292"/>
          </a:xfrm>
          <a:prstGeom prst="rect">
            <a:avLst/>
          </a:prstGeom>
        </p:spPr>
        <p:txBody>
          <a:bodyPr/>
          <a:lstStyle>
            <a:lvl1pPr algn="l" defTabSz="914400" rtl="0" eaLnBrk="1" latinLnBrk="0" hangingPunct="1">
              <a:lnSpc>
                <a:spcPct val="120000"/>
              </a:lnSpc>
              <a:spcBef>
                <a:spcPct val="0"/>
              </a:spcBef>
              <a:buNone/>
              <a:defRPr sz="3600" kern="1200">
                <a:solidFill>
                  <a:schemeClr val="tx1"/>
                </a:solidFill>
                <a:latin typeface="Neo Sans Pro" panose="020B0504030504040204" pitchFamily="34" charset="0"/>
                <a:ea typeface="+mj-ea"/>
                <a:cs typeface="+mj-cs"/>
              </a:defRPr>
            </a:lvl1pPr>
          </a:lstStyle>
          <a:p>
            <a:r>
              <a:rPr lang="cs-CZ" b="1" dirty="0" smtClean="0">
                <a:latin typeface="Source Sans Pro" panose="020B0503030403020204" pitchFamily="34" charset="0"/>
                <a:ea typeface="Source Sans Pro" panose="020B0503030403020204" pitchFamily="34" charset="0"/>
              </a:rPr>
              <a:t>IT služby</a:t>
            </a:r>
          </a:p>
          <a:p>
            <a:endParaRPr lang="cs-C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50621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55575" y="1421121"/>
            <a:ext cx="8308428" cy="1295868"/>
          </a:xfrm>
          <a:prstGeom prst="rect">
            <a:avLst/>
          </a:prstGeom>
          <a:noFill/>
        </p:spPr>
        <p:txBody>
          <a:bodyPr wrap="square" rtlCol="0">
            <a:spAutoFit/>
          </a:bodyPr>
          <a:lstStyle/>
          <a:p>
            <a:pPr lvl="0">
              <a:lnSpc>
                <a:spcPct val="150000"/>
              </a:lnSpc>
            </a:pPr>
            <a:endParaRPr lang="cs-CZ" dirty="0" smtClean="0">
              <a:latin typeface="Source Sans Pro" panose="020B0503030403020204" pitchFamily="34" charset="0"/>
              <a:ea typeface="Source Sans Pro" panose="020B0503030403020204" pitchFamily="34" charset="0"/>
            </a:endParaRPr>
          </a:p>
          <a:p>
            <a:pPr lvl="0">
              <a:lnSpc>
                <a:spcPct val="150000"/>
              </a:lnSpc>
            </a:pPr>
            <a:endParaRPr lang="cs-CZ" dirty="0">
              <a:latin typeface="Source Sans Pro" panose="020B0503030403020204" pitchFamily="34" charset="0"/>
              <a:ea typeface="Source Sans Pro" panose="020B0503030403020204" pitchFamily="34" charset="0"/>
            </a:endParaRPr>
          </a:p>
          <a:p>
            <a:pPr lvl="0">
              <a:lnSpc>
                <a:spcPct val="150000"/>
              </a:lnSpc>
            </a:pPr>
            <a:r>
              <a:rPr lang="cs-CZ" dirty="0" smtClean="0">
                <a:latin typeface="Source Sans Pro" panose="020B0503030403020204" pitchFamily="34" charset="0"/>
                <a:ea typeface="Source Sans Pro" panose="020B0503030403020204" pitchFamily="34" charset="0"/>
              </a:rPr>
              <a:t>Ve složce jsou přiložené dokumenty, které je třeba </a:t>
            </a:r>
            <a:r>
              <a:rPr lang="cs-CZ" dirty="0">
                <a:latin typeface="Source Sans Pro" panose="020B0503030403020204" pitchFamily="34" charset="0"/>
                <a:ea typeface="Source Sans Pro" panose="020B0503030403020204" pitchFamily="34" charset="0"/>
              </a:rPr>
              <a:t>vyplnit a zaslat zpět dle </a:t>
            </a:r>
            <a:r>
              <a:rPr lang="cs-CZ" dirty="0" smtClean="0">
                <a:latin typeface="Source Sans Pro" panose="020B0503030403020204" pitchFamily="34" charset="0"/>
                <a:ea typeface="Source Sans Pro" panose="020B0503030403020204" pitchFamily="34" charset="0"/>
              </a:rPr>
              <a:t>instrukcí.</a:t>
            </a:r>
            <a:endParaRPr lang="cs-CZ" dirty="0">
              <a:latin typeface="Source Sans Pro" panose="020B0503030403020204" pitchFamily="34" charset="0"/>
              <a:ea typeface="Source Sans Pro" panose="020B0503030403020204" pitchFamily="34" charset="0"/>
            </a:endParaRPr>
          </a:p>
        </p:txBody>
      </p:sp>
      <p:sp>
        <p:nvSpPr>
          <p:cNvPr id="3" name="Nadpis 1">
            <a:extLst>
              <a:ext uri="{FF2B5EF4-FFF2-40B4-BE49-F238E27FC236}">
                <a16:creationId xmlns:a16="http://schemas.microsoft.com/office/drawing/2014/main" id="{E492717B-ED5D-7841-AEA6-E5FC29257A85}"/>
              </a:ext>
            </a:extLst>
          </p:cNvPr>
          <p:cNvSpPr txBox="1">
            <a:spLocks/>
          </p:cNvSpPr>
          <p:nvPr/>
        </p:nvSpPr>
        <p:spPr>
          <a:xfrm>
            <a:off x="155575" y="234345"/>
            <a:ext cx="10515600" cy="847292"/>
          </a:xfrm>
          <a:prstGeom prst="rect">
            <a:avLst/>
          </a:prstGeom>
        </p:spPr>
        <p:txBody>
          <a:bodyPr/>
          <a:lstStyle>
            <a:lvl1pPr algn="l" defTabSz="914400" rtl="0" eaLnBrk="1" latinLnBrk="0" hangingPunct="1">
              <a:lnSpc>
                <a:spcPct val="120000"/>
              </a:lnSpc>
              <a:spcBef>
                <a:spcPct val="0"/>
              </a:spcBef>
              <a:buNone/>
              <a:defRPr sz="3600" kern="1200">
                <a:solidFill>
                  <a:schemeClr val="tx1"/>
                </a:solidFill>
                <a:latin typeface="Neo Sans Pro" panose="020B0504030504040204" pitchFamily="34" charset="0"/>
                <a:ea typeface="+mj-ea"/>
                <a:cs typeface="+mj-cs"/>
              </a:defRPr>
            </a:lvl1pPr>
          </a:lstStyle>
          <a:p>
            <a:r>
              <a:rPr lang="cs-CZ" b="1" dirty="0" smtClean="0">
                <a:latin typeface="Source Sans Pro" panose="020B0503030403020204" pitchFamily="34" charset="0"/>
                <a:ea typeface="Source Sans Pro" panose="020B0503030403020204" pitchFamily="34" charset="0"/>
              </a:rPr>
              <a:t>Elektronické zasílání daňových dokladů</a:t>
            </a:r>
            <a:endParaRPr lang="cs-C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39051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etiště Praha">
      <a:dk1>
        <a:srgbClr val="003969"/>
      </a:dk1>
      <a:lt1>
        <a:srgbClr val="FFFFFF"/>
      </a:lt1>
      <a:dk2>
        <a:srgbClr val="58585A"/>
      </a:dk2>
      <a:lt2>
        <a:srgbClr val="A5AAB7"/>
      </a:lt2>
      <a:accent1>
        <a:srgbClr val="004E89"/>
      </a:accent1>
      <a:accent2>
        <a:srgbClr val="E32119"/>
      </a:accent2>
      <a:accent3>
        <a:srgbClr val="F09425"/>
      </a:accent3>
      <a:accent4>
        <a:srgbClr val="915598"/>
      </a:accent4>
      <a:accent5>
        <a:srgbClr val="00AAB4"/>
      </a:accent5>
      <a:accent6>
        <a:srgbClr val="1EA02D"/>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060AE67273A5541A095A777FA9EF13F" ma:contentTypeVersion="0" ma:contentTypeDescription="Vytvoří nový dokument" ma:contentTypeScope="" ma:versionID="9a6e6d9fe9d831cb71a8db4348663a3a">
  <xsd:schema xmlns:xsd="http://www.w3.org/2001/XMLSchema" xmlns:xs="http://www.w3.org/2001/XMLSchema" xmlns:p="http://schemas.microsoft.com/office/2006/metadata/properties" targetNamespace="http://schemas.microsoft.com/office/2006/metadata/properties" ma:root="true" ma:fieldsID="791e2fbbf3efe6f5ad217f05f8c142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229B1B-9302-4616-8792-C12E66EAD7A2}">
  <ds:schemaRefs>
    <ds:schemaRef ds:uri="http://schemas.microsoft.com/sharepoint/v3/contenttype/forms"/>
  </ds:schemaRefs>
</ds:datastoreItem>
</file>

<file path=customXml/itemProps2.xml><?xml version="1.0" encoding="utf-8"?>
<ds:datastoreItem xmlns:ds="http://schemas.openxmlformats.org/officeDocument/2006/customXml" ds:itemID="{EB0AFB55-C001-431C-BA1A-8B45CEE2B7CA}">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9B289A08-D0BC-4CE1-9B24-8B8FFB806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1757</TotalTime>
  <Words>1846</Words>
  <Application>Microsoft Office PowerPoint</Application>
  <PresentationFormat>Předvádění na obrazovce (4:3)</PresentationFormat>
  <Paragraphs>164</Paragraphs>
  <Slides>14</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Arial</vt:lpstr>
      <vt:lpstr>Calibri</vt:lpstr>
      <vt:lpstr>Courier New</vt:lpstr>
      <vt:lpstr>Neo Sans Pro</vt:lpstr>
      <vt:lpstr>Source Sans Pro</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Druhý řádek názvu prezentace  Letiště Praha</dc:title>
  <dc:creator>Robert Pechač</dc:creator>
  <cp:lastModifiedBy>VACÍNEK Matěj</cp:lastModifiedBy>
  <cp:revision>219</cp:revision>
  <dcterms:created xsi:type="dcterms:W3CDTF">2018-01-25T12:56:46Z</dcterms:created>
  <dcterms:modified xsi:type="dcterms:W3CDTF">2022-09-13T13:15:16Z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0x0101004060AE67273A5541A095A777FA9EF13F</vt:lpwstr>
  </property>
  <property fmtid="{D5CDD505-2E9C-101B-9397-08002B2CF9AE}" pid="3" name="MSIP_Label_8a7e69aa-3bf8-490a-a763-783d61fb2919_Enabled">
    <vt:lpwstr>True</vt:lpwstr>
  </property>
  <property fmtid="{D5CDD505-2E9C-101B-9397-08002B2CF9AE}" pid="4" name="MSIP_Label_8a7e69aa-3bf8-490a-a763-783d61fb2919_SiteId">
    <vt:lpwstr>0802559d-f81a-440e-a539-dfd6843bddba</vt:lpwstr>
  </property>
  <property fmtid="{D5CDD505-2E9C-101B-9397-08002B2CF9AE}" pid="5" name="MSIP_Label_8a7e69aa-3bf8-490a-a763-783d61fb2919_Owner">
    <vt:lpwstr>magdalena.hlavsova@prg.aero</vt:lpwstr>
  </property>
  <property fmtid="{D5CDD505-2E9C-101B-9397-08002B2CF9AE}" pid="6" name="MSIP_Label_8a7e69aa-3bf8-490a-a763-783d61fb2919_SetDate">
    <vt:lpwstr>2019-11-18T10:52:48.9856196Z</vt:lpwstr>
  </property>
  <property fmtid="{D5CDD505-2E9C-101B-9397-08002B2CF9AE}" pid="7" name="MSIP_Label_8a7e69aa-3bf8-490a-a763-783d61fb2919_Name">
    <vt:lpwstr>Interní</vt:lpwstr>
  </property>
  <property fmtid="{D5CDD505-2E9C-101B-9397-08002B2CF9AE}" pid="8" name="MSIP_Label_8a7e69aa-3bf8-490a-a763-783d61fb2919_Application">
    <vt:lpwstr>Microsoft Azure Information Protection</vt:lpwstr>
  </property>
  <property fmtid="{D5CDD505-2E9C-101B-9397-08002B2CF9AE}" pid="9" name="MSIP_Label_8a7e69aa-3bf8-490a-a763-783d61fb2919_ActionId">
    <vt:lpwstr>35cee845-b8fe-43c2-aa02-d4bd42966372</vt:lpwstr>
  </property>
  <property fmtid="{D5CDD505-2E9C-101B-9397-08002B2CF9AE}" pid="10" name="MSIP_Label_8a7e69aa-3bf8-490a-a763-783d61fb2919_Extended_MSFT_Method">
    <vt:lpwstr>Automatic</vt:lpwstr>
  </property>
  <property fmtid="{D5CDD505-2E9C-101B-9397-08002B2CF9AE}" pid="11" name="MSIP_Label_c1db3b13-adc9-46f5-b4af-d21e21ed849d_Enabled">
    <vt:lpwstr>True</vt:lpwstr>
  </property>
  <property fmtid="{D5CDD505-2E9C-101B-9397-08002B2CF9AE}" pid="12" name="MSIP_Label_c1db3b13-adc9-46f5-b4af-d21e21ed849d_SiteId">
    <vt:lpwstr>0802559d-f81a-440e-a539-dfd6843bddba</vt:lpwstr>
  </property>
  <property fmtid="{D5CDD505-2E9C-101B-9397-08002B2CF9AE}" pid="13" name="MSIP_Label_c1db3b13-adc9-46f5-b4af-d21e21ed849d_Owner">
    <vt:lpwstr>magdalena.hlavsova@prg.aero</vt:lpwstr>
  </property>
  <property fmtid="{D5CDD505-2E9C-101B-9397-08002B2CF9AE}" pid="14" name="MSIP_Label_c1db3b13-adc9-46f5-b4af-d21e21ed849d_SetDate">
    <vt:lpwstr>2019-11-18T10:52:48.9856196Z</vt:lpwstr>
  </property>
  <property fmtid="{D5CDD505-2E9C-101B-9397-08002B2CF9AE}" pid="15" name="MSIP_Label_c1db3b13-adc9-46f5-b4af-d21e21ed849d_Name">
    <vt:lpwstr>LP</vt:lpwstr>
  </property>
  <property fmtid="{D5CDD505-2E9C-101B-9397-08002B2CF9AE}" pid="16" name="MSIP_Label_c1db3b13-adc9-46f5-b4af-d21e21ed849d_Application">
    <vt:lpwstr>Microsoft Azure Information Protection</vt:lpwstr>
  </property>
  <property fmtid="{D5CDD505-2E9C-101B-9397-08002B2CF9AE}" pid="17" name="MSIP_Label_c1db3b13-adc9-46f5-b4af-d21e21ed849d_ActionId">
    <vt:lpwstr>35cee845-b8fe-43c2-aa02-d4bd42966372</vt:lpwstr>
  </property>
  <property fmtid="{D5CDD505-2E9C-101B-9397-08002B2CF9AE}" pid="18" name="MSIP_Label_c1db3b13-adc9-46f5-b4af-d21e21ed849d_Parent">
    <vt:lpwstr>8a7e69aa-3bf8-490a-a763-783d61fb2919</vt:lpwstr>
  </property>
  <property fmtid="{D5CDD505-2E9C-101B-9397-08002B2CF9AE}" pid="19" name="MSIP_Label_c1db3b13-adc9-46f5-b4af-d21e21ed849d_Extended_MSFT_Method">
    <vt:lpwstr>Automatic</vt:lpwstr>
  </property>
  <property fmtid="{D5CDD505-2E9C-101B-9397-08002B2CF9AE}" pid="20" name="Sensitivity">
    <vt:lpwstr>Interní LP</vt:lpwstr>
  </property>
</Properties>
</file>